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64"/>
  </p:notesMasterIdLst>
  <p:sldIdLst>
    <p:sldId id="324" r:id="rId3"/>
    <p:sldId id="272" r:id="rId4"/>
    <p:sldId id="257" r:id="rId5"/>
    <p:sldId id="269" r:id="rId6"/>
    <p:sldId id="266" r:id="rId7"/>
    <p:sldId id="262" r:id="rId8"/>
    <p:sldId id="259" r:id="rId9"/>
    <p:sldId id="260" r:id="rId10"/>
    <p:sldId id="261" r:id="rId11"/>
    <p:sldId id="268" r:id="rId12"/>
    <p:sldId id="267" r:id="rId13"/>
    <p:sldId id="321" r:id="rId14"/>
    <p:sldId id="322" r:id="rId15"/>
    <p:sldId id="32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0" d="100"/>
          <a:sy n="90" d="100"/>
        </p:scale>
        <p:origin x="39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830523-726C-4501-BDDF-FD5359D7819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D0C70EB5-3F93-4579-A608-3A3BC0C175F1}">
      <dgm:prSet phldrT="[Text]" custT="1"/>
      <dgm:spPr>
        <a:solidFill>
          <a:srgbClr val="FFC000"/>
        </a:solidFill>
      </dgm:spPr>
      <dgm:t>
        <a:bodyPr/>
        <a:lstStyle/>
        <a:p>
          <a:r>
            <a:rPr lang="sr-Cyrl-RS" sz="1600" dirty="0" smtClean="0">
              <a:solidFill>
                <a:schemeClr val="tx1"/>
              </a:solidFill>
            </a:rPr>
            <a:t>Заједнички избор адекватног радиофармацеутика</a:t>
          </a:r>
          <a:endParaRPr lang="en-US" sz="1600" dirty="0">
            <a:solidFill>
              <a:schemeClr val="tx1"/>
            </a:solidFill>
          </a:endParaRPr>
        </a:p>
      </dgm:t>
    </dgm:pt>
    <dgm:pt modelId="{6866C40E-4BF5-4E8E-8085-6AFB6008B716}" type="parTrans" cxnId="{A5AE9379-8BC8-40FA-8F3D-7937F751616F}">
      <dgm:prSet/>
      <dgm:spPr/>
      <dgm:t>
        <a:bodyPr/>
        <a:lstStyle/>
        <a:p>
          <a:endParaRPr lang="en-US"/>
        </a:p>
      </dgm:t>
    </dgm:pt>
    <dgm:pt modelId="{E1E57A67-21A6-4914-B19B-ACC536BDEC36}" type="sibTrans" cxnId="{A5AE9379-8BC8-40FA-8F3D-7937F751616F}">
      <dgm:prSet/>
      <dgm:spPr/>
      <dgm:t>
        <a:bodyPr/>
        <a:lstStyle/>
        <a:p>
          <a:endParaRPr lang="en-US"/>
        </a:p>
      </dgm:t>
    </dgm:pt>
    <dgm:pt modelId="{AB8D57EA-73CF-4E26-9852-7EFC78181D10}">
      <dgm:prSet phldrT="[Text]" custT="1"/>
      <dgm:spPr>
        <a:solidFill>
          <a:srgbClr val="FFC000"/>
        </a:solidFill>
      </dgm:spPr>
      <dgm:t>
        <a:bodyPr/>
        <a:lstStyle/>
        <a:p>
          <a:r>
            <a:rPr lang="sr-Cyrl-RS" sz="1600" dirty="0" smtClean="0">
              <a:solidFill>
                <a:schemeClr val="tx1"/>
              </a:solidFill>
            </a:rPr>
            <a:t>Припрема радиофармацеутика</a:t>
          </a:r>
          <a:endParaRPr lang="en-US" sz="1600" dirty="0">
            <a:solidFill>
              <a:schemeClr val="tx1"/>
            </a:solidFill>
          </a:endParaRPr>
        </a:p>
      </dgm:t>
    </dgm:pt>
    <dgm:pt modelId="{F686D0BE-AF4E-4B76-971F-3E315004B6B2}" type="parTrans" cxnId="{54BE3ABC-C729-44D1-8F7C-BF9C9875247D}">
      <dgm:prSet/>
      <dgm:spPr/>
      <dgm:t>
        <a:bodyPr/>
        <a:lstStyle/>
        <a:p>
          <a:endParaRPr lang="en-US"/>
        </a:p>
      </dgm:t>
    </dgm:pt>
    <dgm:pt modelId="{CA37328E-D3B7-418F-951E-41C2BA80FF91}" type="sibTrans" cxnId="{54BE3ABC-C729-44D1-8F7C-BF9C9875247D}">
      <dgm:prSet/>
      <dgm:spPr/>
      <dgm:t>
        <a:bodyPr/>
        <a:lstStyle/>
        <a:p>
          <a:endParaRPr lang="en-US"/>
        </a:p>
      </dgm:t>
    </dgm:pt>
    <dgm:pt modelId="{CDDEA178-F1EB-4F0C-81C9-D2A498465DC8}">
      <dgm:prSet phldrT="[Text]" custT="1"/>
      <dgm:spPr>
        <a:solidFill>
          <a:srgbClr val="FFC000"/>
        </a:solidFill>
      </dgm:spPr>
      <dgm:t>
        <a:bodyPr/>
        <a:lstStyle/>
        <a:p>
          <a:r>
            <a:rPr lang="sr-Cyrl-RS" sz="1600" dirty="0" smtClean="0">
              <a:solidFill>
                <a:schemeClr val="tx1"/>
              </a:solidFill>
            </a:rPr>
            <a:t>Одабир радиофармацеутика</a:t>
          </a:r>
          <a:endParaRPr lang="en-US" sz="1600" dirty="0">
            <a:solidFill>
              <a:schemeClr val="tx1"/>
            </a:solidFill>
          </a:endParaRPr>
        </a:p>
      </dgm:t>
    </dgm:pt>
    <dgm:pt modelId="{547507E1-A2CB-4C4F-9FFE-B7064C10BF24}" type="parTrans" cxnId="{F945705F-ACA9-4ABC-83C5-FF3490DBDE3A}">
      <dgm:prSet/>
      <dgm:spPr/>
      <dgm:t>
        <a:bodyPr/>
        <a:lstStyle/>
        <a:p>
          <a:endParaRPr lang="en-US"/>
        </a:p>
      </dgm:t>
    </dgm:pt>
    <dgm:pt modelId="{B9FDE8A7-448F-4710-805B-152E1FB1715E}" type="sibTrans" cxnId="{F945705F-ACA9-4ABC-83C5-FF3490DBDE3A}">
      <dgm:prSet/>
      <dgm:spPr/>
      <dgm:t>
        <a:bodyPr/>
        <a:lstStyle/>
        <a:p>
          <a:endParaRPr lang="en-US"/>
        </a:p>
      </dgm:t>
    </dgm:pt>
    <dgm:pt modelId="{8FCCEEB5-8FEE-47CF-A70D-D32ABB97941B}" type="pres">
      <dgm:prSet presAssocID="{C2830523-726C-4501-BDDF-FD5359D7819C}" presName="Name0" presStyleCnt="0">
        <dgm:presLayoutVars>
          <dgm:dir/>
          <dgm:resizeHandles val="exact"/>
        </dgm:presLayoutVars>
      </dgm:prSet>
      <dgm:spPr/>
      <dgm:t>
        <a:bodyPr/>
        <a:lstStyle/>
        <a:p>
          <a:endParaRPr lang="en-US"/>
        </a:p>
      </dgm:t>
    </dgm:pt>
    <dgm:pt modelId="{08EF9696-CBB8-4E79-9EB4-47C3A08B4FEF}" type="pres">
      <dgm:prSet presAssocID="{D0C70EB5-3F93-4579-A608-3A3BC0C175F1}" presName="node" presStyleLbl="node1" presStyleIdx="0" presStyleCnt="3" custScaleX="374507" custScaleY="230650">
        <dgm:presLayoutVars>
          <dgm:bulletEnabled val="1"/>
        </dgm:presLayoutVars>
      </dgm:prSet>
      <dgm:spPr/>
      <dgm:t>
        <a:bodyPr/>
        <a:lstStyle/>
        <a:p>
          <a:endParaRPr lang="en-US"/>
        </a:p>
      </dgm:t>
    </dgm:pt>
    <dgm:pt modelId="{940199F3-F0E2-4213-92EB-922FDCF2285A}" type="pres">
      <dgm:prSet presAssocID="{E1E57A67-21A6-4914-B19B-ACC536BDEC36}" presName="sibTrans" presStyleLbl="sibTrans2D1" presStyleIdx="0" presStyleCnt="3"/>
      <dgm:spPr/>
      <dgm:t>
        <a:bodyPr/>
        <a:lstStyle/>
        <a:p>
          <a:endParaRPr lang="en-US"/>
        </a:p>
      </dgm:t>
    </dgm:pt>
    <dgm:pt modelId="{E7CF537D-E12C-41DC-BA3C-69578B2085C6}" type="pres">
      <dgm:prSet presAssocID="{E1E57A67-21A6-4914-B19B-ACC536BDEC36}" presName="connectorText" presStyleLbl="sibTrans2D1" presStyleIdx="0" presStyleCnt="3"/>
      <dgm:spPr/>
      <dgm:t>
        <a:bodyPr/>
        <a:lstStyle/>
        <a:p>
          <a:endParaRPr lang="en-US"/>
        </a:p>
      </dgm:t>
    </dgm:pt>
    <dgm:pt modelId="{D425ED0B-F8C8-419E-9896-FF7FE65127A7}" type="pres">
      <dgm:prSet presAssocID="{AB8D57EA-73CF-4E26-9852-7EFC78181D10}" presName="node" presStyleLbl="node1" presStyleIdx="1" presStyleCnt="3" custScaleX="250382" custScaleY="203135" custRadScaleRad="163809" custRadScaleInc="-21658">
        <dgm:presLayoutVars>
          <dgm:bulletEnabled val="1"/>
        </dgm:presLayoutVars>
      </dgm:prSet>
      <dgm:spPr/>
      <dgm:t>
        <a:bodyPr/>
        <a:lstStyle/>
        <a:p>
          <a:endParaRPr lang="en-US"/>
        </a:p>
      </dgm:t>
    </dgm:pt>
    <dgm:pt modelId="{213A9810-40E2-439A-AF02-5F30A64BE6F4}" type="pres">
      <dgm:prSet presAssocID="{CA37328E-D3B7-418F-951E-41C2BA80FF91}" presName="sibTrans" presStyleLbl="sibTrans2D1" presStyleIdx="1" presStyleCnt="3"/>
      <dgm:spPr/>
      <dgm:t>
        <a:bodyPr/>
        <a:lstStyle/>
        <a:p>
          <a:endParaRPr lang="en-US"/>
        </a:p>
      </dgm:t>
    </dgm:pt>
    <dgm:pt modelId="{4A9DA1C8-0CEC-4BA7-9BF6-E5118DC1AD5A}" type="pres">
      <dgm:prSet presAssocID="{CA37328E-D3B7-418F-951E-41C2BA80FF91}" presName="connectorText" presStyleLbl="sibTrans2D1" presStyleIdx="1" presStyleCnt="3"/>
      <dgm:spPr/>
      <dgm:t>
        <a:bodyPr/>
        <a:lstStyle/>
        <a:p>
          <a:endParaRPr lang="en-US"/>
        </a:p>
      </dgm:t>
    </dgm:pt>
    <dgm:pt modelId="{B10C5BA8-C89B-4464-9D77-447D9D241B15}" type="pres">
      <dgm:prSet presAssocID="{CDDEA178-F1EB-4F0C-81C9-D2A498465DC8}" presName="node" presStyleLbl="node1" presStyleIdx="2" presStyleCnt="3" custScaleX="254081" custScaleY="213140" custRadScaleRad="184141" custRadScaleInc="25277">
        <dgm:presLayoutVars>
          <dgm:bulletEnabled val="1"/>
        </dgm:presLayoutVars>
      </dgm:prSet>
      <dgm:spPr/>
      <dgm:t>
        <a:bodyPr/>
        <a:lstStyle/>
        <a:p>
          <a:endParaRPr lang="en-US"/>
        </a:p>
      </dgm:t>
    </dgm:pt>
    <dgm:pt modelId="{776D2C41-BB0B-4F09-A5D8-427C0A1EC7DF}" type="pres">
      <dgm:prSet presAssocID="{B9FDE8A7-448F-4710-805B-152E1FB1715E}" presName="sibTrans" presStyleLbl="sibTrans2D1" presStyleIdx="2" presStyleCnt="3"/>
      <dgm:spPr/>
      <dgm:t>
        <a:bodyPr/>
        <a:lstStyle/>
        <a:p>
          <a:endParaRPr lang="en-US"/>
        </a:p>
      </dgm:t>
    </dgm:pt>
    <dgm:pt modelId="{2EE09FBD-94A2-4972-8833-7FA07713BEB4}" type="pres">
      <dgm:prSet presAssocID="{B9FDE8A7-448F-4710-805B-152E1FB1715E}" presName="connectorText" presStyleLbl="sibTrans2D1" presStyleIdx="2" presStyleCnt="3"/>
      <dgm:spPr/>
      <dgm:t>
        <a:bodyPr/>
        <a:lstStyle/>
        <a:p>
          <a:endParaRPr lang="en-US"/>
        </a:p>
      </dgm:t>
    </dgm:pt>
  </dgm:ptLst>
  <dgm:cxnLst>
    <dgm:cxn modelId="{1ED70E0C-01A4-4974-A24D-EB6C31000353}" type="presOf" srcId="{CDDEA178-F1EB-4F0C-81C9-D2A498465DC8}" destId="{B10C5BA8-C89B-4464-9D77-447D9D241B15}" srcOrd="0" destOrd="0" presId="urn:microsoft.com/office/officeart/2005/8/layout/cycle7"/>
    <dgm:cxn modelId="{7119FFC6-7A07-4C52-9487-19C0ADCB5819}" type="presOf" srcId="{C2830523-726C-4501-BDDF-FD5359D7819C}" destId="{8FCCEEB5-8FEE-47CF-A70D-D32ABB97941B}" srcOrd="0" destOrd="0" presId="urn:microsoft.com/office/officeart/2005/8/layout/cycle7"/>
    <dgm:cxn modelId="{F945705F-ACA9-4ABC-83C5-FF3490DBDE3A}" srcId="{C2830523-726C-4501-BDDF-FD5359D7819C}" destId="{CDDEA178-F1EB-4F0C-81C9-D2A498465DC8}" srcOrd="2" destOrd="0" parTransId="{547507E1-A2CB-4C4F-9FFE-B7064C10BF24}" sibTransId="{B9FDE8A7-448F-4710-805B-152E1FB1715E}"/>
    <dgm:cxn modelId="{E2E3E54D-4F2D-4326-ACDC-7934FCEF4AC8}" type="presOf" srcId="{B9FDE8A7-448F-4710-805B-152E1FB1715E}" destId="{776D2C41-BB0B-4F09-A5D8-427C0A1EC7DF}" srcOrd="0" destOrd="0" presId="urn:microsoft.com/office/officeart/2005/8/layout/cycle7"/>
    <dgm:cxn modelId="{1A361730-713D-47DB-9EE5-5BDB7D320F08}" type="presOf" srcId="{CA37328E-D3B7-418F-951E-41C2BA80FF91}" destId="{4A9DA1C8-0CEC-4BA7-9BF6-E5118DC1AD5A}" srcOrd="1" destOrd="0" presId="urn:microsoft.com/office/officeart/2005/8/layout/cycle7"/>
    <dgm:cxn modelId="{2F256CF1-0219-4E0D-B070-0A987A2BBBB1}" type="presOf" srcId="{AB8D57EA-73CF-4E26-9852-7EFC78181D10}" destId="{D425ED0B-F8C8-419E-9896-FF7FE65127A7}" srcOrd="0" destOrd="0" presId="urn:microsoft.com/office/officeart/2005/8/layout/cycle7"/>
    <dgm:cxn modelId="{B6A0A04A-8051-487F-BD93-34AE8CE481A9}" type="presOf" srcId="{D0C70EB5-3F93-4579-A608-3A3BC0C175F1}" destId="{08EF9696-CBB8-4E79-9EB4-47C3A08B4FEF}" srcOrd="0" destOrd="0" presId="urn:microsoft.com/office/officeart/2005/8/layout/cycle7"/>
    <dgm:cxn modelId="{A5AE9379-8BC8-40FA-8F3D-7937F751616F}" srcId="{C2830523-726C-4501-BDDF-FD5359D7819C}" destId="{D0C70EB5-3F93-4579-A608-3A3BC0C175F1}" srcOrd="0" destOrd="0" parTransId="{6866C40E-4BF5-4E8E-8085-6AFB6008B716}" sibTransId="{E1E57A67-21A6-4914-B19B-ACC536BDEC36}"/>
    <dgm:cxn modelId="{5CFDE77B-B73E-40C6-A7B6-9992BC275975}" type="presOf" srcId="{E1E57A67-21A6-4914-B19B-ACC536BDEC36}" destId="{940199F3-F0E2-4213-92EB-922FDCF2285A}" srcOrd="0" destOrd="0" presId="urn:microsoft.com/office/officeart/2005/8/layout/cycle7"/>
    <dgm:cxn modelId="{2B17EF71-8C69-432F-A536-52AC0A70C017}" type="presOf" srcId="{B9FDE8A7-448F-4710-805B-152E1FB1715E}" destId="{2EE09FBD-94A2-4972-8833-7FA07713BEB4}" srcOrd="1" destOrd="0" presId="urn:microsoft.com/office/officeart/2005/8/layout/cycle7"/>
    <dgm:cxn modelId="{54BE3ABC-C729-44D1-8F7C-BF9C9875247D}" srcId="{C2830523-726C-4501-BDDF-FD5359D7819C}" destId="{AB8D57EA-73CF-4E26-9852-7EFC78181D10}" srcOrd="1" destOrd="0" parTransId="{F686D0BE-AF4E-4B76-971F-3E315004B6B2}" sibTransId="{CA37328E-D3B7-418F-951E-41C2BA80FF91}"/>
    <dgm:cxn modelId="{3597159B-2218-456D-A5C9-63EC2AAED42B}" type="presOf" srcId="{E1E57A67-21A6-4914-B19B-ACC536BDEC36}" destId="{E7CF537D-E12C-41DC-BA3C-69578B2085C6}" srcOrd="1" destOrd="0" presId="urn:microsoft.com/office/officeart/2005/8/layout/cycle7"/>
    <dgm:cxn modelId="{7B29B3B6-E286-43E6-8EA4-22A4EC1DAC4A}" type="presOf" srcId="{CA37328E-D3B7-418F-951E-41C2BA80FF91}" destId="{213A9810-40E2-439A-AF02-5F30A64BE6F4}" srcOrd="0" destOrd="0" presId="urn:microsoft.com/office/officeart/2005/8/layout/cycle7"/>
    <dgm:cxn modelId="{ADEF1BE5-BF8F-468A-8ED0-EBF592986C4C}" type="presParOf" srcId="{8FCCEEB5-8FEE-47CF-A70D-D32ABB97941B}" destId="{08EF9696-CBB8-4E79-9EB4-47C3A08B4FEF}" srcOrd="0" destOrd="0" presId="urn:microsoft.com/office/officeart/2005/8/layout/cycle7"/>
    <dgm:cxn modelId="{F13A8B12-FD8B-47DB-B14B-C5FC9CDD926E}" type="presParOf" srcId="{8FCCEEB5-8FEE-47CF-A70D-D32ABB97941B}" destId="{940199F3-F0E2-4213-92EB-922FDCF2285A}" srcOrd="1" destOrd="0" presId="urn:microsoft.com/office/officeart/2005/8/layout/cycle7"/>
    <dgm:cxn modelId="{009E4666-76FE-4AF6-96A7-2DEAD8137D72}" type="presParOf" srcId="{940199F3-F0E2-4213-92EB-922FDCF2285A}" destId="{E7CF537D-E12C-41DC-BA3C-69578B2085C6}" srcOrd="0" destOrd="0" presId="urn:microsoft.com/office/officeart/2005/8/layout/cycle7"/>
    <dgm:cxn modelId="{469E50C3-EB06-4391-A94F-B38EBF66D568}" type="presParOf" srcId="{8FCCEEB5-8FEE-47CF-A70D-D32ABB97941B}" destId="{D425ED0B-F8C8-419E-9896-FF7FE65127A7}" srcOrd="2" destOrd="0" presId="urn:microsoft.com/office/officeart/2005/8/layout/cycle7"/>
    <dgm:cxn modelId="{116B72E0-7F08-43AD-93A1-4DD63008374D}" type="presParOf" srcId="{8FCCEEB5-8FEE-47CF-A70D-D32ABB97941B}" destId="{213A9810-40E2-439A-AF02-5F30A64BE6F4}" srcOrd="3" destOrd="0" presId="urn:microsoft.com/office/officeart/2005/8/layout/cycle7"/>
    <dgm:cxn modelId="{F11865ED-1239-462D-98AD-F5FC61A2D17E}" type="presParOf" srcId="{213A9810-40E2-439A-AF02-5F30A64BE6F4}" destId="{4A9DA1C8-0CEC-4BA7-9BF6-E5118DC1AD5A}" srcOrd="0" destOrd="0" presId="urn:microsoft.com/office/officeart/2005/8/layout/cycle7"/>
    <dgm:cxn modelId="{75E1A482-F322-4229-9004-6BEAE0800CF7}" type="presParOf" srcId="{8FCCEEB5-8FEE-47CF-A70D-D32ABB97941B}" destId="{B10C5BA8-C89B-4464-9D77-447D9D241B15}" srcOrd="4" destOrd="0" presId="urn:microsoft.com/office/officeart/2005/8/layout/cycle7"/>
    <dgm:cxn modelId="{D3860F8C-91B4-427F-9A2C-FE8ABDE3A589}" type="presParOf" srcId="{8FCCEEB5-8FEE-47CF-A70D-D32ABB97941B}" destId="{776D2C41-BB0B-4F09-A5D8-427C0A1EC7DF}" srcOrd="5" destOrd="0" presId="urn:microsoft.com/office/officeart/2005/8/layout/cycle7"/>
    <dgm:cxn modelId="{9BB223C0-A039-47B9-9231-568DAD4DF8D5}" type="presParOf" srcId="{776D2C41-BB0B-4F09-A5D8-427C0A1EC7DF}" destId="{2EE09FBD-94A2-4972-8833-7FA07713BEB4}"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EF9696-CBB8-4E79-9EB4-47C3A08B4FEF}">
      <dsp:nvSpPr>
        <dsp:cNvPr id="0" name=""/>
        <dsp:cNvSpPr/>
      </dsp:nvSpPr>
      <dsp:spPr>
        <a:xfrm>
          <a:off x="1429936" y="-243478"/>
          <a:ext cx="2996197" cy="922643"/>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sr-Cyrl-RS" sz="1600" kern="1200" dirty="0" smtClean="0">
              <a:solidFill>
                <a:schemeClr val="tx1"/>
              </a:solidFill>
            </a:rPr>
            <a:t>Заједнички избор адекватног радиофармацеутика</a:t>
          </a:r>
          <a:endParaRPr lang="en-US" sz="1600" kern="1200" dirty="0">
            <a:solidFill>
              <a:schemeClr val="tx1"/>
            </a:solidFill>
          </a:endParaRPr>
        </a:p>
      </dsp:txBody>
      <dsp:txXfrm>
        <a:off x="1456959" y="-216455"/>
        <a:ext cx="2942151" cy="868597"/>
      </dsp:txXfrm>
    </dsp:sp>
    <dsp:sp modelId="{940199F3-F0E2-4213-92EB-922FDCF2285A}">
      <dsp:nvSpPr>
        <dsp:cNvPr id="0" name=""/>
        <dsp:cNvSpPr/>
      </dsp:nvSpPr>
      <dsp:spPr>
        <a:xfrm rot="2601376">
          <a:off x="3407307" y="739049"/>
          <a:ext cx="293741" cy="140006"/>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a:off x="3449309" y="767050"/>
        <a:ext cx="209737" cy="84004"/>
      </dsp:txXfrm>
    </dsp:sp>
    <dsp:sp modelId="{D425ED0B-F8C8-419E-9896-FF7FE65127A7}">
      <dsp:nvSpPr>
        <dsp:cNvPr id="0" name=""/>
        <dsp:cNvSpPr/>
      </dsp:nvSpPr>
      <dsp:spPr>
        <a:xfrm>
          <a:off x="3120462" y="938941"/>
          <a:ext cx="2003150" cy="812578"/>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sr-Cyrl-RS" sz="1600" kern="1200" dirty="0" smtClean="0">
              <a:solidFill>
                <a:schemeClr val="tx1"/>
              </a:solidFill>
            </a:rPr>
            <a:t>Припрема радиофармацеутика</a:t>
          </a:r>
          <a:endParaRPr lang="en-US" sz="1600" kern="1200" dirty="0">
            <a:solidFill>
              <a:schemeClr val="tx1"/>
            </a:solidFill>
          </a:endParaRPr>
        </a:p>
      </dsp:txBody>
      <dsp:txXfrm>
        <a:off x="3144262" y="962741"/>
        <a:ext cx="1955550" cy="764978"/>
      </dsp:txXfrm>
    </dsp:sp>
    <dsp:sp modelId="{213A9810-40E2-439A-AF02-5F30A64BE6F4}">
      <dsp:nvSpPr>
        <dsp:cNvPr id="0" name=""/>
        <dsp:cNvSpPr/>
      </dsp:nvSpPr>
      <dsp:spPr>
        <a:xfrm rot="10807851">
          <a:off x="2707168" y="1272331"/>
          <a:ext cx="293741" cy="140006"/>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rot="10800000">
        <a:off x="2749170" y="1300332"/>
        <a:ext cx="209737" cy="84004"/>
      </dsp:txXfrm>
    </dsp:sp>
    <dsp:sp modelId="{B10C5BA8-C89B-4464-9D77-447D9D241B15}">
      <dsp:nvSpPr>
        <dsp:cNvPr id="0" name=""/>
        <dsp:cNvSpPr/>
      </dsp:nvSpPr>
      <dsp:spPr>
        <a:xfrm>
          <a:off x="554872" y="913104"/>
          <a:ext cx="2032743" cy="852600"/>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sr-Cyrl-RS" sz="1600" kern="1200" dirty="0" smtClean="0">
              <a:solidFill>
                <a:schemeClr val="tx1"/>
              </a:solidFill>
            </a:rPr>
            <a:t>Одабир радиофармацеутика</a:t>
          </a:r>
          <a:endParaRPr lang="en-US" sz="1600" kern="1200" dirty="0">
            <a:solidFill>
              <a:schemeClr val="tx1"/>
            </a:solidFill>
          </a:endParaRPr>
        </a:p>
      </dsp:txBody>
      <dsp:txXfrm>
        <a:off x="579844" y="938076"/>
        <a:ext cx="1982799" cy="802656"/>
      </dsp:txXfrm>
    </dsp:sp>
    <dsp:sp modelId="{776D2C41-BB0B-4F09-A5D8-427C0A1EC7DF}">
      <dsp:nvSpPr>
        <dsp:cNvPr id="0" name=""/>
        <dsp:cNvSpPr/>
      </dsp:nvSpPr>
      <dsp:spPr>
        <a:xfrm rot="19225316">
          <a:off x="2081585" y="726131"/>
          <a:ext cx="293741" cy="140006"/>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266700">
            <a:lnSpc>
              <a:spcPct val="90000"/>
            </a:lnSpc>
            <a:spcBef>
              <a:spcPct val="0"/>
            </a:spcBef>
            <a:spcAft>
              <a:spcPct val="35000"/>
            </a:spcAft>
          </a:pPr>
          <a:endParaRPr lang="en-US" sz="600" kern="1200"/>
        </a:p>
      </dsp:txBody>
      <dsp:txXfrm>
        <a:off x="2123587" y="754132"/>
        <a:ext cx="209737" cy="84004"/>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BF1395-7D61-4FA5-9914-1BE6E7AD5BAF}" type="datetimeFigureOut">
              <a:rPr lang="en-US" smtClean="0"/>
              <a:t>1/29/2021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33644C-597F-4170-8184-60B5B3B0A329}" type="slidenum">
              <a:rPr lang="en-US" smtClean="0"/>
              <a:t>‹#›</a:t>
            </a:fld>
            <a:endParaRPr lang="en-US"/>
          </a:p>
        </p:txBody>
      </p:sp>
    </p:spTree>
    <p:extLst>
      <p:ext uri="{BB962C8B-B14F-4D97-AF65-F5344CB8AC3E}">
        <p14:creationId xmlns:p14="http://schemas.microsoft.com/office/powerpoint/2010/main" val="3772294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83FA8BA-1388-45EC-9BAC-00CB1CC3807A}" type="slidenum">
              <a:rPr lang="en-US" altLang="en-US">
                <a:latin typeface="Calibri" panose="020F0502020204030204" pitchFamily="34" charset="0"/>
              </a:rPr>
              <a:pPr eaLnBrk="1" hangingPunct="1"/>
              <a:t>5</a:t>
            </a:fld>
            <a:endParaRPr lang="en-US" altLang="en-US">
              <a:latin typeface="Calibri" panose="020F0502020204030204" pitchFamily="34" charset="0"/>
            </a:endParaRPr>
          </a:p>
        </p:txBody>
      </p:sp>
    </p:spTree>
    <p:extLst>
      <p:ext uri="{BB962C8B-B14F-4D97-AF65-F5344CB8AC3E}">
        <p14:creationId xmlns:p14="http://schemas.microsoft.com/office/powerpoint/2010/main" val="54390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The pharmacist deals primarily with therapeutic</a:t>
            </a:r>
          </a:p>
          <a:p>
            <a:pPr eaLnBrk="1" hangingPunct="1">
              <a:spcBef>
                <a:spcPct val="0"/>
              </a:spcBef>
            </a:pPr>
            <a:r>
              <a:rPr lang="en-US" altLang="en-US" smtClean="0"/>
              <a:t>drugs. </a:t>
            </a:r>
            <a:r>
              <a:rPr lang="en-US" altLang="en-US" b="1" smtClean="0"/>
              <a:t>A radiopharmacist deals primarily</a:t>
            </a:r>
          </a:p>
          <a:p>
            <a:pPr eaLnBrk="1" hangingPunct="1">
              <a:spcBef>
                <a:spcPct val="0"/>
              </a:spcBef>
            </a:pPr>
            <a:r>
              <a:rPr lang="en-US" altLang="en-US" smtClean="0"/>
              <a:t>with diagnostic drugs. Actually, for </a:t>
            </a:r>
            <a:r>
              <a:rPr lang="en-US" altLang="en-US" b="1" smtClean="0"/>
              <a:t>a tracer to</a:t>
            </a:r>
          </a:p>
          <a:p>
            <a:pPr eaLnBrk="1" hangingPunct="1">
              <a:spcBef>
                <a:spcPct val="0"/>
              </a:spcBef>
            </a:pPr>
            <a:r>
              <a:rPr lang="en-US" altLang="en-US" smtClean="0"/>
              <a:t>be a true tracer, it must have no pharmacologic</a:t>
            </a:r>
          </a:p>
          <a:p>
            <a:pPr eaLnBrk="1" hangingPunct="1">
              <a:spcBef>
                <a:spcPct val="0"/>
              </a:spcBef>
            </a:pPr>
            <a:r>
              <a:rPr lang="en-US" altLang="en-US" smtClean="0"/>
              <a:t>effect whatsoever. Thus, whereas a pharmacist</a:t>
            </a:r>
          </a:p>
          <a:p>
            <a:pPr eaLnBrk="1" hangingPunct="1">
              <a:spcBef>
                <a:spcPct val="0"/>
              </a:spcBef>
            </a:pPr>
            <a:r>
              <a:rPr lang="en-US" altLang="en-US" smtClean="0"/>
              <a:t>is concerned that his drugs are producing</a:t>
            </a:r>
          </a:p>
          <a:p>
            <a:pPr eaLnBrk="1" hangingPunct="1">
              <a:spcBef>
                <a:spcPct val="0"/>
              </a:spcBef>
            </a:pPr>
            <a:r>
              <a:rPr lang="en-US" altLang="en-US" smtClean="0"/>
              <a:t>the desired pharmacologic effect, the tadiopharmacist</a:t>
            </a:r>
          </a:p>
          <a:p>
            <a:pPr eaLnBrk="1" hangingPunct="1">
              <a:spcBef>
                <a:spcPct val="0"/>
              </a:spcBef>
            </a:pPr>
            <a:r>
              <a:rPr lang="en-US" altLang="en-US" smtClean="0"/>
              <a:t>is concerned if his drugs are producing</a:t>
            </a:r>
          </a:p>
          <a:p>
            <a:pPr eaLnBrk="1" hangingPunct="1">
              <a:spcBef>
                <a:spcPct val="0"/>
              </a:spcBef>
            </a:pPr>
            <a:r>
              <a:rPr lang="en-US" altLang="en-US" smtClean="0"/>
              <a:t>any effects. Both are concerned with</a:t>
            </a:r>
          </a:p>
          <a:p>
            <a:pPr eaLnBrk="1" hangingPunct="1">
              <a:spcBef>
                <a:spcPct val="0"/>
              </a:spcBef>
            </a:pPr>
            <a:r>
              <a:rPr lang="en-US" altLang="en-US" smtClean="0"/>
              <a:t>drug performance, but the tools used to measure</a:t>
            </a:r>
          </a:p>
          <a:p>
            <a:pPr eaLnBrk="1" hangingPunct="1">
              <a:spcBef>
                <a:spcPct val="0"/>
              </a:spcBef>
            </a:pPr>
            <a:r>
              <a:rPr lang="en-US" altLang="en-US" smtClean="0"/>
              <a:t>performance of an </a:t>
            </a:r>
            <a:r>
              <a:rPr lang="en-US" altLang="en-US" b="1" smtClean="0"/>
              <a:t>R, are quite different</a:t>
            </a:r>
          </a:p>
          <a:p>
            <a:pPr eaLnBrk="1" hangingPunct="1">
              <a:spcBef>
                <a:spcPct val="0"/>
              </a:spcBef>
            </a:pPr>
            <a:r>
              <a:rPr lang="en-US" altLang="en-US" smtClean="0"/>
              <a:t>from those used to measure the performance of</a:t>
            </a:r>
          </a:p>
          <a:p>
            <a:pPr eaLnBrk="1" hangingPunct="1">
              <a:spcBef>
                <a:spcPct val="0"/>
              </a:spcBef>
            </a:pPr>
            <a:r>
              <a:rPr lang="en-US" altLang="en-US" smtClean="0"/>
              <a:t>a </a:t>
            </a:r>
            <a:r>
              <a:rPr lang="en-US" altLang="en-US" b="1" smtClean="0"/>
              <a:t>DX. Both are concerned with drug interactions;</a:t>
            </a:r>
          </a:p>
          <a:p>
            <a:pPr eaLnBrk="1" hangingPunct="1">
              <a:spcBef>
                <a:spcPct val="0"/>
              </a:spcBef>
            </a:pPr>
            <a:r>
              <a:rPr lang="en-US" altLang="en-US" smtClean="0"/>
              <a:t>one involves changes in the therapeutic</a:t>
            </a:r>
          </a:p>
          <a:p>
            <a:pPr eaLnBrk="1" hangingPunct="1">
              <a:spcBef>
                <a:spcPct val="0"/>
              </a:spcBef>
            </a:pPr>
            <a:r>
              <a:rPr lang="en-US" altLang="en-US" smtClean="0"/>
              <a:t>process, and the other involves change in biodistribution</a:t>
            </a:r>
          </a:p>
          <a:p>
            <a:pPr eaLnBrk="1" hangingPunct="1">
              <a:spcBef>
                <a:spcPct val="0"/>
              </a:spcBef>
            </a:pPr>
            <a:r>
              <a:rPr lang="en-US" altLang="en-US" smtClean="0"/>
              <a:t>that influences the diagnostic process.</a:t>
            </a:r>
          </a:p>
          <a:p>
            <a:pPr eaLnBrk="1" hangingPunct="1">
              <a:spcBef>
                <a:spcPct val="0"/>
              </a:spcBef>
            </a:pPr>
            <a:endParaRPr lang="en-US" alt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F3033E4-B577-43E1-9936-77F3E9FD8573}" type="slidenum">
              <a:rPr lang="en-US" altLang="en-US"/>
              <a:pPr eaLnBrk="1" hangingPunct="1"/>
              <a:t>10</a:t>
            </a:fld>
            <a:endParaRPr lang="en-US" altLang="en-US"/>
          </a:p>
        </p:txBody>
      </p:sp>
    </p:spTree>
    <p:extLst>
      <p:ext uri="{BB962C8B-B14F-4D97-AF65-F5344CB8AC3E}">
        <p14:creationId xmlns:p14="http://schemas.microsoft.com/office/powerpoint/2010/main" val="1240475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356693D-0C35-4D6F-B38F-CBA560FD5FD5}" type="slidenum">
              <a:rPr lang="en-US" altLang="en-US">
                <a:latin typeface="Calibri" panose="020F0502020204030204" pitchFamily="34" charset="0"/>
              </a:rPr>
              <a:pPr eaLnBrk="1" hangingPunct="1"/>
              <a:t>11</a:t>
            </a:fld>
            <a:endParaRPr lang="en-US" altLang="en-US">
              <a:latin typeface="Calibri" panose="020F0502020204030204" pitchFamily="34" charset="0"/>
            </a:endParaRPr>
          </a:p>
        </p:txBody>
      </p:sp>
    </p:spTree>
    <p:extLst>
      <p:ext uri="{BB962C8B-B14F-4D97-AF65-F5344CB8AC3E}">
        <p14:creationId xmlns:p14="http://schemas.microsoft.com/office/powerpoint/2010/main" val="3170901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r-Latn-RS" altLang="sr-Latn-R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821B844-327C-4D55-9B4D-85BB7851BCB5}" type="slidenum">
              <a:rPr lang="en-US" altLang="sr-Latn-RS">
                <a:latin typeface="Arial" panose="020B0604020202020204" pitchFamily="34" charset="0"/>
              </a:rPr>
              <a:pPr>
                <a:spcBef>
                  <a:spcPct val="0"/>
                </a:spcBef>
              </a:pPr>
              <a:t>33</a:t>
            </a:fld>
            <a:endParaRPr lang="en-US" altLang="sr-Latn-RS">
              <a:latin typeface="Arial" panose="020B0604020202020204" pitchFamily="34" charset="0"/>
            </a:endParaRPr>
          </a:p>
        </p:txBody>
      </p:sp>
    </p:spTree>
    <p:extLst>
      <p:ext uri="{BB962C8B-B14F-4D97-AF65-F5344CB8AC3E}">
        <p14:creationId xmlns:p14="http://schemas.microsoft.com/office/powerpoint/2010/main" val="947734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5B167F-626B-4ABD-9482-A9440D351090}"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1623E-6B00-41E6-98E7-DC5EA9F8B390}" type="slidenum">
              <a:rPr lang="en-US" smtClean="0"/>
              <a:t>‹#›</a:t>
            </a:fld>
            <a:endParaRPr lang="en-US"/>
          </a:p>
        </p:txBody>
      </p:sp>
    </p:spTree>
    <p:extLst>
      <p:ext uri="{BB962C8B-B14F-4D97-AF65-F5344CB8AC3E}">
        <p14:creationId xmlns:p14="http://schemas.microsoft.com/office/powerpoint/2010/main" val="3568186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5B167F-626B-4ABD-9482-A9440D351090}"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1623E-6B00-41E6-98E7-DC5EA9F8B390}" type="slidenum">
              <a:rPr lang="en-US" smtClean="0"/>
              <a:t>‹#›</a:t>
            </a:fld>
            <a:endParaRPr lang="en-US"/>
          </a:p>
        </p:txBody>
      </p:sp>
    </p:spTree>
    <p:extLst>
      <p:ext uri="{BB962C8B-B14F-4D97-AF65-F5344CB8AC3E}">
        <p14:creationId xmlns:p14="http://schemas.microsoft.com/office/powerpoint/2010/main" val="4030222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5B167F-626B-4ABD-9482-A9440D351090}"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1623E-6B00-41E6-98E7-DC5EA9F8B390}" type="slidenum">
              <a:rPr lang="en-US" smtClean="0"/>
              <a:t>‹#›</a:t>
            </a:fld>
            <a:endParaRPr lang="en-US"/>
          </a:p>
        </p:txBody>
      </p:sp>
    </p:spTree>
    <p:extLst>
      <p:ext uri="{BB962C8B-B14F-4D97-AF65-F5344CB8AC3E}">
        <p14:creationId xmlns:p14="http://schemas.microsoft.com/office/powerpoint/2010/main" val="3767601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14400" y="1346948"/>
            <a:ext cx="103632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14400" y="4282764"/>
            <a:ext cx="10363200"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14400" y="1484779"/>
            <a:ext cx="10363200"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51560" y="1432223"/>
            <a:ext cx="10124440" cy="3035808"/>
          </a:xfrm>
        </p:spPr>
        <p:txBody>
          <a:bodyPr anchor="ctr">
            <a:noAutofit/>
          </a:bodyPr>
          <a:lstStyle>
            <a:lvl1pPr algn="l">
              <a:lnSpc>
                <a:spcPct val="80000"/>
              </a:lnSpc>
              <a:defRPr sz="6400" b="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EE761B9-9ED3-4AAE-A4ED-1DFA4F9DE7DE}" type="datetimeFigureOut">
              <a:rPr lang="en-GB" smtClean="0">
                <a:solidFill>
                  <a:srgbClr val="D34817">
                    <a:lumMod val="50000"/>
                  </a:srgbClr>
                </a:solidFill>
              </a:rPr>
              <a:pPr/>
              <a:t>29/01/2021</a:t>
            </a:fld>
            <a:endParaRPr lang="en-GB">
              <a:solidFill>
                <a:srgbClr val="D34817">
                  <a:lumMod val="50000"/>
                </a:srgbClr>
              </a:solidFill>
            </a:endParaRPr>
          </a:p>
        </p:txBody>
      </p:sp>
      <p:sp>
        <p:nvSpPr>
          <p:cNvPr id="5" name="Footer Placeholder 4"/>
          <p:cNvSpPr>
            <a:spLocks noGrp="1"/>
          </p:cNvSpPr>
          <p:nvPr>
            <p:ph type="ftr" sz="quarter" idx="11"/>
          </p:nvPr>
        </p:nvSpPr>
        <p:spPr>
          <a:xfrm>
            <a:off x="1083740" y="6272786"/>
            <a:ext cx="6327648" cy="365125"/>
          </a:xfrm>
        </p:spPr>
        <p:txBody>
          <a:bodyPr/>
          <a:lstStyle/>
          <a:p>
            <a:endParaRPr lang="en-GB">
              <a:solidFill>
                <a:srgbClr val="D34817">
                  <a:lumMod val="50000"/>
                </a:srgbClr>
              </a:solidFill>
            </a:endParaRPr>
          </a:p>
        </p:txBody>
      </p:sp>
      <p:sp>
        <p:nvSpPr>
          <p:cNvPr id="6" name="Slide Number Placeholder 5"/>
          <p:cNvSpPr>
            <a:spLocks noGrp="1"/>
          </p:cNvSpPr>
          <p:nvPr>
            <p:ph type="sldNum" sz="quarter" idx="12"/>
          </p:nvPr>
        </p:nvSpPr>
        <p:spPr>
          <a:xfrm>
            <a:off x="9659041" y="4227195"/>
            <a:ext cx="1193868" cy="640080"/>
          </a:xfrm>
        </p:spPr>
        <p:txBody>
          <a:bodyPr/>
          <a:lstStyle>
            <a:lvl1pPr>
              <a:defRPr sz="2800" b="1"/>
            </a:lvl1pPr>
          </a:lstStyle>
          <a:p>
            <a:fld id="{8927346F-8C52-47EA-9DD7-B15BF599DE07}" type="slidenum">
              <a:rPr lang="en-GB" smtClean="0"/>
              <a:pPr/>
              <a:t>‹#›</a:t>
            </a:fld>
            <a:endParaRPr lang="en-GB" dirty="0"/>
          </a:p>
        </p:txBody>
      </p:sp>
    </p:spTree>
    <p:extLst>
      <p:ext uri="{BB962C8B-B14F-4D97-AF65-F5344CB8AC3E}">
        <p14:creationId xmlns:p14="http://schemas.microsoft.com/office/powerpoint/2010/main" val="5191528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EE761B9-9ED3-4AAE-A4ED-1DFA4F9DE7DE}" type="datetimeFigureOut">
              <a:rPr lang="en-GB" smtClean="0">
                <a:solidFill>
                  <a:srgbClr val="D34817">
                    <a:lumMod val="50000"/>
                  </a:srgbClr>
                </a:solidFill>
              </a:rPr>
              <a:pPr/>
              <a:t>29/01/2021</a:t>
            </a:fld>
            <a:endParaRPr lang="en-GB">
              <a:solidFill>
                <a:srgbClr val="D34817">
                  <a:lumMod val="50000"/>
                </a:srgbClr>
              </a:solidFill>
            </a:endParaRPr>
          </a:p>
        </p:txBody>
      </p:sp>
      <p:sp>
        <p:nvSpPr>
          <p:cNvPr id="8" name="Footer Placeholder 7"/>
          <p:cNvSpPr>
            <a:spLocks noGrp="1"/>
          </p:cNvSpPr>
          <p:nvPr>
            <p:ph type="ftr" sz="quarter" idx="11"/>
          </p:nvPr>
        </p:nvSpPr>
        <p:spPr/>
        <p:txBody>
          <a:bodyPr/>
          <a:lstStyle/>
          <a:p>
            <a:endParaRPr lang="en-GB">
              <a:solidFill>
                <a:srgbClr val="D34817">
                  <a:lumMod val="50000"/>
                </a:srgbClr>
              </a:solidFill>
            </a:endParaRPr>
          </a:p>
        </p:txBody>
      </p:sp>
      <p:sp>
        <p:nvSpPr>
          <p:cNvPr id="9" name="Slide Number Placeholder 8"/>
          <p:cNvSpPr>
            <a:spLocks noGrp="1"/>
          </p:cNvSpPr>
          <p:nvPr>
            <p:ph type="sldNum" sz="quarter" idx="12"/>
          </p:nvPr>
        </p:nvSpPr>
        <p:spPr/>
        <p:txBody>
          <a:bodyPr/>
          <a:lstStyle/>
          <a:p>
            <a:fld id="{8927346F-8C52-47EA-9DD7-B15BF599DE07}" type="slidenum">
              <a:rPr lang="en-GB" smtClean="0"/>
              <a:pPr/>
              <a:t>‹#›</a:t>
            </a:fld>
            <a:endParaRPr lang="en-GB"/>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77600" y="6172200"/>
            <a:ext cx="864363" cy="648272"/>
          </a:xfrm>
          <a:prstGeom prst="rect">
            <a:avLst/>
          </a:prstGeom>
        </p:spPr>
      </p:pic>
    </p:spTree>
    <p:extLst>
      <p:ext uri="{BB962C8B-B14F-4D97-AF65-F5344CB8AC3E}">
        <p14:creationId xmlns:p14="http://schemas.microsoft.com/office/powerpoint/2010/main" val="33268573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64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3" y="5020056"/>
            <a:ext cx="9052560" cy="1066800"/>
          </a:xfrm>
        </p:spPr>
        <p:txBody>
          <a:bodyPr anchor="t">
            <a:normAutofit/>
          </a:bodyPr>
          <a:lstStyle>
            <a:lvl1pPr marL="0" indent="0">
              <a:buNone/>
              <a:defRPr sz="1800" b="0">
                <a:solidFill>
                  <a:schemeClr val="accent1">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8" y="6272786"/>
            <a:ext cx="2644309" cy="365125"/>
          </a:xfrm>
        </p:spPr>
        <p:txBody>
          <a:bodyPr/>
          <a:lstStyle>
            <a:lvl1pPr>
              <a:defRPr>
                <a:solidFill>
                  <a:schemeClr val="accent1">
                    <a:lumMod val="50000"/>
                  </a:schemeClr>
                </a:solidFill>
              </a:defRPr>
            </a:lvl1pPr>
          </a:lstStyle>
          <a:p>
            <a:fld id="{6EE761B9-9ED3-4AAE-A4ED-1DFA4F9DE7DE}" type="datetimeFigureOut">
              <a:rPr lang="en-GB" smtClean="0">
                <a:solidFill>
                  <a:srgbClr val="D34817">
                    <a:lumMod val="50000"/>
                  </a:srgbClr>
                </a:solidFill>
              </a:rPr>
              <a:pPr/>
              <a:t>29/01/2021</a:t>
            </a:fld>
            <a:endParaRPr lang="en-GB">
              <a:solidFill>
                <a:srgbClr val="D34817">
                  <a:lumMod val="50000"/>
                </a:srgbClr>
              </a:solidFill>
            </a:endParaRPr>
          </a:p>
        </p:txBody>
      </p:sp>
      <p:sp>
        <p:nvSpPr>
          <p:cNvPr id="5" name="Footer Placeholder 4"/>
          <p:cNvSpPr>
            <a:spLocks noGrp="1"/>
          </p:cNvSpPr>
          <p:nvPr>
            <p:ph type="ftr" sz="quarter" idx="11"/>
          </p:nvPr>
        </p:nvSpPr>
        <p:spPr>
          <a:xfrm>
            <a:off x="2181465" y="6272785"/>
            <a:ext cx="6327648" cy="365125"/>
          </a:xfrm>
        </p:spPr>
        <p:txBody>
          <a:bodyPr/>
          <a:lstStyle>
            <a:lvl1pPr>
              <a:defRPr>
                <a:solidFill>
                  <a:schemeClr val="accent1">
                    <a:lumMod val="50000"/>
                  </a:schemeClr>
                </a:solidFill>
              </a:defRPr>
            </a:lvl1pPr>
          </a:lstStyle>
          <a:p>
            <a:endParaRPr lang="en-GB">
              <a:solidFill>
                <a:srgbClr val="D34817">
                  <a:lumMod val="50000"/>
                </a:srgbClr>
              </a:solidFill>
            </a:endParaRPr>
          </a:p>
        </p:txBody>
      </p:sp>
      <p:grpSp>
        <p:nvGrpSpPr>
          <p:cNvPr id="8" name="Group 7"/>
          <p:cNvGrpSpPr>
            <a:grpSpLocks noChangeAspect="1"/>
          </p:cNvGrpSpPr>
          <p:nvPr/>
        </p:nvGrpSpPr>
        <p:grpSpPr>
          <a:xfrm>
            <a:off x="845149" y="2430623"/>
            <a:ext cx="1219200" cy="914400"/>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60600" y="2508607"/>
            <a:ext cx="1188299" cy="720332"/>
          </a:xfrm>
        </p:spPr>
        <p:txBody>
          <a:bodyPr/>
          <a:lstStyle>
            <a:lvl1pPr>
              <a:defRPr sz="2800"/>
            </a:lvl1pPr>
          </a:lstStyle>
          <a:p>
            <a:fld id="{8927346F-8C52-47EA-9DD7-B15BF599DE07}" type="slidenum">
              <a:rPr lang="en-GB" smtClean="0"/>
              <a:pPr/>
              <a:t>‹#›</a:t>
            </a:fld>
            <a:endParaRPr lang="en-GB"/>
          </a:p>
        </p:txBody>
      </p:sp>
    </p:spTree>
    <p:extLst>
      <p:ext uri="{BB962C8B-B14F-4D97-AF65-F5344CB8AC3E}">
        <p14:creationId xmlns:p14="http://schemas.microsoft.com/office/powerpoint/2010/main" val="19519876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4400" y="2194560"/>
            <a:ext cx="48768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89624" y="2194560"/>
            <a:ext cx="487680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EE761B9-9ED3-4AAE-A4ED-1DFA4F9DE7DE}" type="datetimeFigureOut">
              <a:rPr lang="en-GB" smtClean="0">
                <a:solidFill>
                  <a:srgbClr val="D34817">
                    <a:lumMod val="50000"/>
                  </a:srgbClr>
                </a:solidFill>
              </a:rPr>
              <a:pPr/>
              <a:t>29/01/2021</a:t>
            </a:fld>
            <a:endParaRPr lang="en-GB">
              <a:solidFill>
                <a:srgbClr val="D34817">
                  <a:lumMod val="50000"/>
                </a:srgbClr>
              </a:solidFill>
            </a:endParaRPr>
          </a:p>
        </p:txBody>
      </p:sp>
      <p:sp>
        <p:nvSpPr>
          <p:cNvPr id="6" name="Footer Placeholder 5"/>
          <p:cNvSpPr>
            <a:spLocks noGrp="1"/>
          </p:cNvSpPr>
          <p:nvPr>
            <p:ph type="ftr" sz="quarter" idx="11"/>
          </p:nvPr>
        </p:nvSpPr>
        <p:spPr/>
        <p:txBody>
          <a:bodyPr/>
          <a:lstStyle/>
          <a:p>
            <a:endParaRPr lang="en-GB">
              <a:solidFill>
                <a:srgbClr val="D34817">
                  <a:lumMod val="50000"/>
                </a:srgbClr>
              </a:solidFill>
            </a:endParaRPr>
          </a:p>
        </p:txBody>
      </p:sp>
      <p:sp>
        <p:nvSpPr>
          <p:cNvPr id="7" name="Slide Number Placeholder 6"/>
          <p:cNvSpPr>
            <a:spLocks noGrp="1"/>
          </p:cNvSpPr>
          <p:nvPr>
            <p:ph type="sldNum" sz="quarter" idx="12"/>
          </p:nvPr>
        </p:nvSpPr>
        <p:spPr/>
        <p:txBody>
          <a:bodyPr/>
          <a:lstStyle/>
          <a:p>
            <a:fld id="{8927346F-8C52-47EA-9DD7-B15BF599DE07}" type="slidenum">
              <a:rPr lang="en-GB" smtClean="0"/>
              <a:pPr/>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77600" y="6172200"/>
            <a:ext cx="864363" cy="648272"/>
          </a:xfrm>
          <a:prstGeom prst="rect">
            <a:avLst/>
          </a:prstGeom>
        </p:spPr>
      </p:pic>
    </p:spTree>
    <p:extLst>
      <p:ext uri="{BB962C8B-B14F-4D97-AF65-F5344CB8AC3E}">
        <p14:creationId xmlns:p14="http://schemas.microsoft.com/office/powerpoint/2010/main" val="14963563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0" y="2048256"/>
            <a:ext cx="48768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4400" y="2743200"/>
            <a:ext cx="48768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27724" y="2048256"/>
            <a:ext cx="487680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427724" y="2743200"/>
            <a:ext cx="487680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EE761B9-9ED3-4AAE-A4ED-1DFA4F9DE7DE}" type="datetimeFigureOut">
              <a:rPr lang="en-GB" smtClean="0">
                <a:solidFill>
                  <a:srgbClr val="D34817">
                    <a:lumMod val="50000"/>
                  </a:srgbClr>
                </a:solidFill>
              </a:rPr>
              <a:pPr/>
              <a:t>29/01/2021</a:t>
            </a:fld>
            <a:endParaRPr lang="en-GB">
              <a:solidFill>
                <a:srgbClr val="D34817">
                  <a:lumMod val="50000"/>
                </a:srgbClr>
              </a:solidFill>
            </a:endParaRPr>
          </a:p>
        </p:txBody>
      </p:sp>
      <p:sp>
        <p:nvSpPr>
          <p:cNvPr id="8" name="Footer Placeholder 7"/>
          <p:cNvSpPr>
            <a:spLocks noGrp="1"/>
          </p:cNvSpPr>
          <p:nvPr>
            <p:ph type="ftr" sz="quarter" idx="11"/>
          </p:nvPr>
        </p:nvSpPr>
        <p:spPr/>
        <p:txBody>
          <a:bodyPr/>
          <a:lstStyle/>
          <a:p>
            <a:endParaRPr lang="en-GB">
              <a:solidFill>
                <a:srgbClr val="D34817">
                  <a:lumMod val="50000"/>
                </a:srgbClr>
              </a:solidFill>
            </a:endParaRPr>
          </a:p>
        </p:txBody>
      </p:sp>
      <p:sp>
        <p:nvSpPr>
          <p:cNvPr id="9" name="Slide Number Placeholder 8"/>
          <p:cNvSpPr>
            <a:spLocks noGrp="1"/>
          </p:cNvSpPr>
          <p:nvPr>
            <p:ph type="sldNum" sz="quarter" idx="12"/>
          </p:nvPr>
        </p:nvSpPr>
        <p:spPr/>
        <p:txBody>
          <a:bodyPr/>
          <a:lstStyle/>
          <a:p>
            <a:fld id="{8927346F-8C52-47EA-9DD7-B15BF599DE07}" type="slidenum">
              <a:rPr lang="en-GB" smtClean="0"/>
              <a:pPr/>
              <a:t>‹#›</a:t>
            </a:fld>
            <a:endParaRPr lang="en-GB"/>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77600" y="6172200"/>
            <a:ext cx="864363" cy="648272"/>
          </a:xfrm>
          <a:prstGeom prst="rect">
            <a:avLst/>
          </a:prstGeom>
        </p:spPr>
      </p:pic>
    </p:spTree>
    <p:extLst>
      <p:ext uri="{BB962C8B-B14F-4D97-AF65-F5344CB8AC3E}">
        <p14:creationId xmlns:p14="http://schemas.microsoft.com/office/powerpoint/2010/main" val="10871590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50000"/>
                  </a:schemeClr>
                </a:solidFill>
              </a:defRPr>
            </a:lvl1pPr>
          </a:lstStyle>
          <a:p>
            <a:fld id="{6EE761B9-9ED3-4AAE-A4ED-1DFA4F9DE7DE}" type="datetimeFigureOut">
              <a:rPr lang="en-GB" smtClean="0">
                <a:solidFill>
                  <a:srgbClr val="D34817">
                    <a:lumMod val="50000"/>
                  </a:srgbClr>
                </a:solidFill>
              </a:rPr>
              <a:pPr/>
              <a:t>29/01/2021</a:t>
            </a:fld>
            <a:endParaRPr lang="en-GB">
              <a:solidFill>
                <a:srgbClr val="D34817">
                  <a:lumMod val="50000"/>
                </a:srgbClr>
              </a:solidFill>
            </a:endParaRPr>
          </a:p>
        </p:txBody>
      </p:sp>
      <p:sp>
        <p:nvSpPr>
          <p:cNvPr id="4" name="Footer Placeholder 3"/>
          <p:cNvSpPr>
            <a:spLocks noGrp="1"/>
          </p:cNvSpPr>
          <p:nvPr>
            <p:ph type="ftr" sz="quarter" idx="11"/>
          </p:nvPr>
        </p:nvSpPr>
        <p:spPr/>
        <p:txBody>
          <a:bodyPr/>
          <a:lstStyle>
            <a:lvl1pPr>
              <a:defRPr>
                <a:solidFill>
                  <a:schemeClr val="accent1">
                    <a:lumMod val="50000"/>
                  </a:schemeClr>
                </a:solidFill>
              </a:defRPr>
            </a:lvl1pPr>
          </a:lstStyle>
          <a:p>
            <a:endParaRPr lang="en-GB">
              <a:solidFill>
                <a:srgbClr val="D34817">
                  <a:lumMod val="50000"/>
                </a:srgbClr>
              </a:solidFill>
            </a:endParaRPr>
          </a:p>
        </p:txBody>
      </p:sp>
      <p:sp>
        <p:nvSpPr>
          <p:cNvPr id="5" name="Slide Number Placeholder 4"/>
          <p:cNvSpPr>
            <a:spLocks noGrp="1"/>
          </p:cNvSpPr>
          <p:nvPr>
            <p:ph type="sldNum" sz="quarter" idx="12"/>
          </p:nvPr>
        </p:nvSpPr>
        <p:spPr/>
        <p:txBody>
          <a:bodyPr/>
          <a:lstStyle/>
          <a:p>
            <a:fld id="{8927346F-8C52-47EA-9DD7-B15BF599DE07}" type="slidenum">
              <a:rPr lang="en-GB" smtClean="0"/>
              <a:pPr/>
              <a:t>‹#›</a:t>
            </a:fld>
            <a:endParaRPr lang="en-GB"/>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77600" y="6172200"/>
            <a:ext cx="864363" cy="648272"/>
          </a:xfrm>
          <a:prstGeom prst="rect">
            <a:avLst/>
          </a:prstGeom>
        </p:spPr>
      </p:pic>
    </p:spTree>
    <p:extLst>
      <p:ext uri="{BB962C8B-B14F-4D97-AF65-F5344CB8AC3E}">
        <p14:creationId xmlns:p14="http://schemas.microsoft.com/office/powerpoint/2010/main" val="248281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E761B9-9ED3-4AAE-A4ED-1DFA4F9DE7DE}" type="datetimeFigureOut">
              <a:rPr lang="en-GB" smtClean="0">
                <a:solidFill>
                  <a:srgbClr val="D34817">
                    <a:lumMod val="50000"/>
                  </a:srgbClr>
                </a:solidFill>
              </a:rPr>
              <a:pPr/>
              <a:t>29/01/2021</a:t>
            </a:fld>
            <a:endParaRPr lang="en-GB">
              <a:solidFill>
                <a:srgbClr val="D34817">
                  <a:lumMod val="50000"/>
                </a:srgbClr>
              </a:solidFill>
            </a:endParaRPr>
          </a:p>
        </p:txBody>
      </p:sp>
      <p:sp>
        <p:nvSpPr>
          <p:cNvPr id="3" name="Footer Placeholder 2"/>
          <p:cNvSpPr>
            <a:spLocks noGrp="1"/>
          </p:cNvSpPr>
          <p:nvPr>
            <p:ph type="ftr" sz="quarter" idx="11"/>
          </p:nvPr>
        </p:nvSpPr>
        <p:spPr/>
        <p:txBody>
          <a:bodyPr/>
          <a:lstStyle/>
          <a:p>
            <a:endParaRPr lang="en-GB">
              <a:solidFill>
                <a:srgbClr val="D34817">
                  <a:lumMod val="50000"/>
                </a:srgbClr>
              </a:solidFill>
            </a:endParaRPr>
          </a:p>
        </p:txBody>
      </p:sp>
      <p:sp>
        <p:nvSpPr>
          <p:cNvPr id="4" name="Slide Number Placeholder 3"/>
          <p:cNvSpPr>
            <a:spLocks noGrp="1"/>
          </p:cNvSpPr>
          <p:nvPr>
            <p:ph type="sldNum" sz="quarter" idx="12"/>
          </p:nvPr>
        </p:nvSpPr>
        <p:spPr/>
        <p:txBody>
          <a:bodyPr/>
          <a:lstStyle/>
          <a:p>
            <a:fld id="{8927346F-8C52-47EA-9DD7-B15BF599DE07}" type="slidenum">
              <a:rPr lang="en-GB" smtClean="0"/>
              <a:pPr/>
              <a:t>‹#›</a:t>
            </a:fld>
            <a:endParaRPr lang="en-GB"/>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77600" y="6172200"/>
            <a:ext cx="864363" cy="648272"/>
          </a:xfrm>
          <a:prstGeom prst="rect">
            <a:avLst/>
          </a:prstGeom>
        </p:spPr>
      </p:pic>
    </p:spTree>
    <p:extLst>
      <p:ext uri="{BB962C8B-B14F-4D97-AF65-F5344CB8AC3E}">
        <p14:creationId xmlns:p14="http://schemas.microsoft.com/office/powerpoint/2010/main" val="21209465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1" y="2"/>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12" name="Group 11"/>
          <p:cNvGrpSpPr/>
          <p:nvPr/>
        </p:nvGrpSpPr>
        <p:grpSpPr>
          <a:xfrm>
            <a:off x="11363552" y="6255258"/>
            <a:ext cx="524256"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9" name="Date Placeholder 8"/>
          <p:cNvSpPr>
            <a:spLocks noGrp="1"/>
          </p:cNvSpPr>
          <p:nvPr>
            <p:ph type="dt" sz="half" idx="10"/>
          </p:nvPr>
        </p:nvSpPr>
        <p:spPr/>
        <p:txBody>
          <a:bodyPr/>
          <a:lstStyle/>
          <a:p>
            <a:fld id="{6EE761B9-9ED3-4AAE-A4ED-1DFA4F9DE7DE}" type="datetimeFigureOut">
              <a:rPr lang="en-GB" smtClean="0">
                <a:solidFill>
                  <a:srgbClr val="D34817">
                    <a:lumMod val="50000"/>
                  </a:srgbClr>
                </a:solidFill>
              </a:rPr>
              <a:pPr/>
              <a:t>29/01/2021</a:t>
            </a:fld>
            <a:endParaRPr lang="en-GB">
              <a:solidFill>
                <a:srgbClr val="D34817">
                  <a:lumMod val="50000"/>
                </a:srgbClr>
              </a:solidFill>
            </a:endParaRPr>
          </a:p>
        </p:txBody>
      </p:sp>
      <p:sp>
        <p:nvSpPr>
          <p:cNvPr id="10" name="Footer Placeholder 9"/>
          <p:cNvSpPr>
            <a:spLocks noGrp="1"/>
          </p:cNvSpPr>
          <p:nvPr>
            <p:ph type="ftr" sz="quarter" idx="11"/>
          </p:nvPr>
        </p:nvSpPr>
        <p:spPr/>
        <p:txBody>
          <a:bodyPr/>
          <a:lstStyle/>
          <a:p>
            <a:endParaRPr lang="en-GB">
              <a:solidFill>
                <a:srgbClr val="D34817">
                  <a:lumMod val="50000"/>
                </a:srgbClr>
              </a:solidFill>
            </a:endParaRPr>
          </a:p>
        </p:txBody>
      </p:sp>
      <p:sp>
        <p:nvSpPr>
          <p:cNvPr id="11" name="Slide Number Placeholder 10"/>
          <p:cNvSpPr>
            <a:spLocks noGrp="1"/>
          </p:cNvSpPr>
          <p:nvPr>
            <p:ph type="sldNum" sz="quarter" idx="12"/>
          </p:nvPr>
        </p:nvSpPr>
        <p:spPr/>
        <p:txBody>
          <a:bodyPr/>
          <a:lstStyle/>
          <a:p>
            <a:fld id="{8927346F-8C52-47EA-9DD7-B15BF599DE07}" type="slidenum">
              <a:rPr lang="en-GB" smtClean="0"/>
              <a:pPr/>
              <a:t>‹#›</a:t>
            </a:fld>
            <a:endParaRPr lang="en-GB"/>
          </a:p>
        </p:txBody>
      </p:sp>
    </p:spTree>
    <p:extLst>
      <p:ext uri="{BB962C8B-B14F-4D97-AF65-F5344CB8AC3E}">
        <p14:creationId xmlns:p14="http://schemas.microsoft.com/office/powerpoint/2010/main" val="4185620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5B167F-626B-4ABD-9482-A9440D351090}"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1623E-6B00-41E6-98E7-DC5EA9F8B390}" type="slidenum">
              <a:rPr lang="en-US" smtClean="0"/>
              <a:t>‹#›</a:t>
            </a:fld>
            <a:endParaRPr lang="en-US"/>
          </a:p>
        </p:txBody>
      </p:sp>
    </p:spTree>
    <p:extLst>
      <p:ext uri="{BB962C8B-B14F-4D97-AF65-F5344CB8AC3E}">
        <p14:creationId xmlns:p14="http://schemas.microsoft.com/office/powerpoint/2010/main" val="28439305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1" y="2"/>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2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35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12" name="Group 11"/>
          <p:cNvGrpSpPr/>
          <p:nvPr/>
        </p:nvGrpSpPr>
        <p:grpSpPr>
          <a:xfrm>
            <a:off x="11363552" y="6255258"/>
            <a:ext cx="524256" cy="393192"/>
            <a:chOff x="8532189" y="5068824"/>
            <a:chExt cx="393192" cy="393192"/>
          </a:xfrm>
        </p:grpSpPr>
        <p:sp>
          <p:nvSpPr>
            <p:cNvPr id="13" name="Oval 12"/>
            <p:cNvSpPr>
              <a:spLocks noChangeAspect="1"/>
            </p:cNvSpPr>
            <p:nvPr/>
          </p:nvSpPr>
          <p:spPr>
            <a:xfrm>
              <a:off x="8532189" y="5068824"/>
              <a:ext cx="393192" cy="39319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4" name="Oval 13"/>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8" name="Date Placeholder 7"/>
          <p:cNvSpPr>
            <a:spLocks noGrp="1"/>
          </p:cNvSpPr>
          <p:nvPr>
            <p:ph type="dt" sz="half" idx="10"/>
          </p:nvPr>
        </p:nvSpPr>
        <p:spPr/>
        <p:txBody>
          <a:bodyPr/>
          <a:lstStyle/>
          <a:p>
            <a:fld id="{6EE761B9-9ED3-4AAE-A4ED-1DFA4F9DE7DE}" type="datetimeFigureOut">
              <a:rPr lang="en-GB" smtClean="0">
                <a:solidFill>
                  <a:srgbClr val="D34817">
                    <a:lumMod val="50000"/>
                  </a:srgbClr>
                </a:solidFill>
              </a:rPr>
              <a:pPr/>
              <a:t>29/01/2021</a:t>
            </a:fld>
            <a:endParaRPr lang="en-GB">
              <a:solidFill>
                <a:srgbClr val="D34817">
                  <a:lumMod val="50000"/>
                </a:srgbClr>
              </a:solidFill>
            </a:endParaRPr>
          </a:p>
        </p:txBody>
      </p:sp>
      <p:sp>
        <p:nvSpPr>
          <p:cNvPr id="10" name="Slide Number Placeholder 9"/>
          <p:cNvSpPr>
            <a:spLocks noGrp="1"/>
          </p:cNvSpPr>
          <p:nvPr>
            <p:ph type="sldNum" sz="quarter" idx="12"/>
          </p:nvPr>
        </p:nvSpPr>
        <p:spPr/>
        <p:txBody>
          <a:bodyPr/>
          <a:lstStyle/>
          <a:p>
            <a:fld id="{8927346F-8C52-47EA-9DD7-B15BF599DE07}" type="slidenum">
              <a:rPr lang="en-GB" smtClean="0"/>
              <a:pPr/>
              <a:t>‹#›</a:t>
            </a:fld>
            <a:endParaRPr lang="en-GB"/>
          </a:p>
        </p:txBody>
      </p:sp>
    </p:spTree>
    <p:extLst>
      <p:ext uri="{BB962C8B-B14F-4D97-AF65-F5344CB8AC3E}">
        <p14:creationId xmlns:p14="http://schemas.microsoft.com/office/powerpoint/2010/main" val="9518712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EE761B9-9ED3-4AAE-A4ED-1DFA4F9DE7DE}" type="datetimeFigureOut">
              <a:rPr lang="en-GB" smtClean="0">
                <a:solidFill>
                  <a:srgbClr val="D34817">
                    <a:lumMod val="50000"/>
                  </a:srgbClr>
                </a:solidFill>
              </a:rPr>
              <a:pPr/>
              <a:t>29/01/2021</a:t>
            </a:fld>
            <a:endParaRPr lang="en-GB">
              <a:solidFill>
                <a:srgbClr val="D34817">
                  <a:lumMod val="50000"/>
                </a:srgbClr>
              </a:solidFill>
            </a:endParaRPr>
          </a:p>
        </p:txBody>
      </p:sp>
      <p:sp>
        <p:nvSpPr>
          <p:cNvPr id="8" name="Footer Placeholder 7"/>
          <p:cNvSpPr>
            <a:spLocks noGrp="1"/>
          </p:cNvSpPr>
          <p:nvPr>
            <p:ph type="ftr" sz="quarter" idx="11"/>
          </p:nvPr>
        </p:nvSpPr>
        <p:spPr/>
        <p:txBody>
          <a:bodyPr/>
          <a:lstStyle/>
          <a:p>
            <a:endParaRPr lang="en-GB">
              <a:solidFill>
                <a:srgbClr val="D34817">
                  <a:lumMod val="50000"/>
                </a:srgbClr>
              </a:solidFill>
            </a:endParaRPr>
          </a:p>
        </p:txBody>
      </p:sp>
      <p:sp>
        <p:nvSpPr>
          <p:cNvPr id="9" name="Slide Number Placeholder 8"/>
          <p:cNvSpPr>
            <a:spLocks noGrp="1"/>
          </p:cNvSpPr>
          <p:nvPr>
            <p:ph type="sldNum" sz="quarter" idx="12"/>
          </p:nvPr>
        </p:nvSpPr>
        <p:spPr/>
        <p:txBody>
          <a:bodyPr/>
          <a:lstStyle/>
          <a:p>
            <a:fld id="{8927346F-8C52-47EA-9DD7-B15BF599DE07}" type="slidenum">
              <a:rPr lang="en-GB" smtClean="0"/>
              <a:pPr/>
              <a:t>‹#›</a:t>
            </a:fld>
            <a:endParaRPr lang="en-GB"/>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77600" y="6172200"/>
            <a:ext cx="864363" cy="648272"/>
          </a:xfrm>
          <a:prstGeom prst="rect">
            <a:avLst/>
          </a:prstGeom>
        </p:spPr>
      </p:pic>
    </p:spTree>
    <p:extLst>
      <p:ext uri="{BB962C8B-B14F-4D97-AF65-F5344CB8AC3E}">
        <p14:creationId xmlns:p14="http://schemas.microsoft.com/office/powerpoint/2010/main" val="6707268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533400"/>
            <a:ext cx="2552700" cy="5638800"/>
          </a:xfrm>
        </p:spPr>
        <p:txBody>
          <a:bodyPr vert="eaVert"/>
          <a:lstStyle>
            <a:lvl1pPr>
              <a:defRPr b="0"/>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1"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EE761B9-9ED3-4AAE-A4ED-1DFA4F9DE7DE}" type="datetimeFigureOut">
              <a:rPr lang="en-GB" smtClean="0">
                <a:solidFill>
                  <a:srgbClr val="D34817">
                    <a:lumMod val="50000"/>
                  </a:srgbClr>
                </a:solidFill>
              </a:rPr>
              <a:pPr/>
              <a:t>29/01/2021</a:t>
            </a:fld>
            <a:endParaRPr lang="en-GB">
              <a:solidFill>
                <a:srgbClr val="D34817">
                  <a:lumMod val="50000"/>
                </a:srgbClr>
              </a:solidFill>
            </a:endParaRPr>
          </a:p>
        </p:txBody>
      </p:sp>
      <p:sp>
        <p:nvSpPr>
          <p:cNvPr id="8" name="Footer Placeholder 7"/>
          <p:cNvSpPr>
            <a:spLocks noGrp="1"/>
          </p:cNvSpPr>
          <p:nvPr>
            <p:ph type="ftr" sz="quarter" idx="11"/>
          </p:nvPr>
        </p:nvSpPr>
        <p:spPr/>
        <p:txBody>
          <a:bodyPr/>
          <a:lstStyle/>
          <a:p>
            <a:endParaRPr lang="en-GB">
              <a:solidFill>
                <a:srgbClr val="D34817">
                  <a:lumMod val="50000"/>
                </a:srgbClr>
              </a:solidFill>
            </a:endParaRPr>
          </a:p>
        </p:txBody>
      </p:sp>
      <p:sp>
        <p:nvSpPr>
          <p:cNvPr id="9" name="Slide Number Placeholder 8"/>
          <p:cNvSpPr>
            <a:spLocks noGrp="1"/>
          </p:cNvSpPr>
          <p:nvPr>
            <p:ph type="sldNum" sz="quarter" idx="12"/>
          </p:nvPr>
        </p:nvSpPr>
        <p:spPr/>
        <p:txBody>
          <a:bodyPr/>
          <a:lstStyle/>
          <a:p>
            <a:fld id="{8927346F-8C52-47EA-9DD7-B15BF599DE07}" type="slidenum">
              <a:rPr lang="en-GB" smtClean="0"/>
              <a:pPr/>
              <a:t>‹#›</a:t>
            </a:fld>
            <a:endParaRPr lang="en-GB"/>
          </a:p>
        </p:txBody>
      </p:sp>
    </p:spTree>
    <p:extLst>
      <p:ext uri="{BB962C8B-B14F-4D97-AF65-F5344CB8AC3E}">
        <p14:creationId xmlns:p14="http://schemas.microsoft.com/office/powerpoint/2010/main" val="1253055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65B167F-626B-4ABD-9482-A9440D351090}"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01623E-6B00-41E6-98E7-DC5EA9F8B390}" type="slidenum">
              <a:rPr lang="en-US" smtClean="0"/>
              <a:t>‹#›</a:t>
            </a:fld>
            <a:endParaRPr lang="en-US"/>
          </a:p>
        </p:txBody>
      </p:sp>
    </p:spTree>
    <p:extLst>
      <p:ext uri="{BB962C8B-B14F-4D97-AF65-F5344CB8AC3E}">
        <p14:creationId xmlns:p14="http://schemas.microsoft.com/office/powerpoint/2010/main" val="1482725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5B167F-626B-4ABD-9482-A9440D351090}" type="datetimeFigureOut">
              <a:rPr lang="en-US" smtClean="0"/>
              <a:t>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1623E-6B00-41E6-98E7-DC5EA9F8B390}" type="slidenum">
              <a:rPr lang="en-US" smtClean="0"/>
              <a:t>‹#›</a:t>
            </a:fld>
            <a:endParaRPr lang="en-US"/>
          </a:p>
        </p:txBody>
      </p:sp>
    </p:spTree>
    <p:extLst>
      <p:ext uri="{BB962C8B-B14F-4D97-AF65-F5344CB8AC3E}">
        <p14:creationId xmlns:p14="http://schemas.microsoft.com/office/powerpoint/2010/main" val="86932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5B167F-626B-4ABD-9482-A9440D351090}" type="datetimeFigureOut">
              <a:rPr lang="en-US" smtClean="0"/>
              <a:t>1/29/2021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01623E-6B00-41E6-98E7-DC5EA9F8B390}" type="slidenum">
              <a:rPr lang="en-US" smtClean="0"/>
              <a:t>‹#›</a:t>
            </a:fld>
            <a:endParaRPr lang="en-US"/>
          </a:p>
        </p:txBody>
      </p:sp>
    </p:spTree>
    <p:extLst>
      <p:ext uri="{BB962C8B-B14F-4D97-AF65-F5344CB8AC3E}">
        <p14:creationId xmlns:p14="http://schemas.microsoft.com/office/powerpoint/2010/main" val="4070612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5B167F-626B-4ABD-9482-A9440D351090}" type="datetimeFigureOut">
              <a:rPr lang="en-US" smtClean="0"/>
              <a:t>1/29/2021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01623E-6B00-41E6-98E7-DC5EA9F8B390}" type="slidenum">
              <a:rPr lang="en-US" smtClean="0"/>
              <a:t>‹#›</a:t>
            </a:fld>
            <a:endParaRPr lang="en-US"/>
          </a:p>
        </p:txBody>
      </p:sp>
    </p:spTree>
    <p:extLst>
      <p:ext uri="{BB962C8B-B14F-4D97-AF65-F5344CB8AC3E}">
        <p14:creationId xmlns:p14="http://schemas.microsoft.com/office/powerpoint/2010/main" val="149684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5B167F-626B-4ABD-9482-A9440D351090}" type="datetimeFigureOut">
              <a:rPr lang="en-US" smtClean="0"/>
              <a:t>1/29/2021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01623E-6B00-41E6-98E7-DC5EA9F8B390}" type="slidenum">
              <a:rPr lang="en-US" smtClean="0"/>
              <a:t>‹#›</a:t>
            </a:fld>
            <a:endParaRPr lang="en-US"/>
          </a:p>
        </p:txBody>
      </p:sp>
    </p:spTree>
    <p:extLst>
      <p:ext uri="{BB962C8B-B14F-4D97-AF65-F5344CB8AC3E}">
        <p14:creationId xmlns:p14="http://schemas.microsoft.com/office/powerpoint/2010/main" val="4095423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65B167F-626B-4ABD-9482-A9440D351090}" type="datetimeFigureOut">
              <a:rPr lang="en-US" smtClean="0"/>
              <a:t>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1623E-6B00-41E6-98E7-DC5EA9F8B390}" type="slidenum">
              <a:rPr lang="en-US" smtClean="0"/>
              <a:t>‹#›</a:t>
            </a:fld>
            <a:endParaRPr lang="en-US"/>
          </a:p>
        </p:txBody>
      </p:sp>
    </p:spTree>
    <p:extLst>
      <p:ext uri="{BB962C8B-B14F-4D97-AF65-F5344CB8AC3E}">
        <p14:creationId xmlns:p14="http://schemas.microsoft.com/office/powerpoint/2010/main" val="2440158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65B167F-626B-4ABD-9482-A9440D351090}" type="datetimeFigureOut">
              <a:rPr lang="en-US" smtClean="0"/>
              <a:t>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01623E-6B00-41E6-98E7-DC5EA9F8B390}" type="slidenum">
              <a:rPr lang="en-US" smtClean="0"/>
              <a:t>‹#›</a:t>
            </a:fld>
            <a:endParaRPr lang="en-US"/>
          </a:p>
        </p:txBody>
      </p:sp>
    </p:spTree>
    <p:extLst>
      <p:ext uri="{BB962C8B-B14F-4D97-AF65-F5344CB8AC3E}">
        <p14:creationId xmlns:p14="http://schemas.microsoft.com/office/powerpoint/2010/main" val="38335474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5B167F-626B-4ABD-9482-A9440D351090}" type="datetimeFigureOut">
              <a:rPr lang="en-US" smtClean="0"/>
              <a:t>1/29/2021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01623E-6B00-41E6-98E7-DC5EA9F8B390}" type="slidenum">
              <a:rPr lang="en-US" smtClean="0"/>
              <a:t>‹#›</a:t>
            </a:fld>
            <a:endParaRPr lang="en-US"/>
          </a:p>
        </p:txBody>
      </p:sp>
    </p:spTree>
    <p:extLst>
      <p:ext uri="{BB962C8B-B14F-4D97-AF65-F5344CB8AC3E}">
        <p14:creationId xmlns:p14="http://schemas.microsoft.com/office/powerpoint/2010/main" val="1256332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1"/>
          <p:cNvGrpSpPr/>
          <p:nvPr/>
        </p:nvGrpSpPr>
        <p:grpSpPr>
          <a:xfrm>
            <a:off x="11363552" y="6255258"/>
            <a:ext cx="524256" cy="393192"/>
            <a:chOff x="8532189" y="5068824"/>
            <a:chExt cx="393192" cy="393192"/>
          </a:xfrm>
        </p:grpSpPr>
        <p:sp>
          <p:nvSpPr>
            <p:cNvPr id="8" name="Oval 7"/>
            <p:cNvSpPr>
              <a:spLocks noChangeAspect="1"/>
            </p:cNvSpPr>
            <p:nvPr/>
          </p:nvSpPr>
          <p:spPr>
            <a:xfrm>
              <a:off x="8532189" y="5068824"/>
              <a:ext cx="393192" cy="393192"/>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a:spLocks noChangeAspect="1"/>
            </p:cNvSpPr>
            <p:nvPr/>
          </p:nvSpPr>
          <p:spPr>
            <a:xfrm>
              <a:off x="8568766" y="5105400"/>
              <a:ext cx="320039" cy="320040"/>
            </a:xfrm>
            <a:prstGeom prst="ellipse">
              <a:avLst/>
            </a:prstGeom>
            <a:noFill/>
            <a:ln w="12700" cap="flat" cmpd="sng" algn="ctr">
              <a:solidFill>
                <a:srgbClr val="FFFFFF"/>
              </a:solidFill>
              <a:prstDash val="solid"/>
            </a:ln>
            <a:effectLst/>
          </p:spPr>
        </p:sp>
      </p:grpSp>
      <p:sp>
        <p:nvSpPr>
          <p:cNvPr id="2" name="Title Placeholder 1"/>
          <p:cNvSpPr>
            <a:spLocks noGrp="1"/>
          </p:cNvSpPr>
          <p:nvPr>
            <p:ph type="title"/>
          </p:nvPr>
        </p:nvSpPr>
        <p:spPr>
          <a:xfrm>
            <a:off x="914400" y="484632"/>
            <a:ext cx="103632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121408"/>
            <a:ext cx="103632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89824" y="6272786"/>
            <a:ext cx="3273552" cy="365125"/>
          </a:xfrm>
          <a:prstGeom prst="rect">
            <a:avLst/>
          </a:prstGeom>
        </p:spPr>
        <p:txBody>
          <a:bodyPr vert="horz" lIns="91440" tIns="45720" rIns="91440" bIns="45720" rtlCol="0" anchor="ctr"/>
          <a:lstStyle>
            <a:lvl1pPr algn="r">
              <a:defRPr sz="1000">
                <a:solidFill>
                  <a:schemeClr val="accent1">
                    <a:lumMod val="50000"/>
                  </a:schemeClr>
                </a:solidFill>
              </a:defRPr>
            </a:lvl1pPr>
          </a:lstStyle>
          <a:p>
            <a:fld id="{6EE761B9-9ED3-4AAE-A4ED-1DFA4F9DE7DE}" type="datetimeFigureOut">
              <a:rPr lang="en-GB" smtClean="0">
                <a:solidFill>
                  <a:srgbClr val="D34817">
                    <a:lumMod val="50000"/>
                  </a:srgbClr>
                </a:solidFill>
              </a:rPr>
              <a:pPr/>
              <a:t>29/01/2021</a:t>
            </a:fld>
            <a:endParaRPr lang="en-GB">
              <a:solidFill>
                <a:srgbClr val="D34817">
                  <a:lumMod val="50000"/>
                </a:srgbClr>
              </a:solidFill>
            </a:endParaRPr>
          </a:p>
        </p:txBody>
      </p:sp>
      <p:sp>
        <p:nvSpPr>
          <p:cNvPr id="5" name="Footer Placeholder 4"/>
          <p:cNvSpPr>
            <a:spLocks noGrp="1"/>
          </p:cNvSpPr>
          <p:nvPr>
            <p:ph type="ftr" sz="quarter" idx="3"/>
          </p:nvPr>
        </p:nvSpPr>
        <p:spPr>
          <a:xfrm>
            <a:off x="914400" y="6272786"/>
            <a:ext cx="6327648" cy="365125"/>
          </a:xfrm>
          <a:prstGeom prst="rect">
            <a:avLst/>
          </a:prstGeom>
        </p:spPr>
        <p:txBody>
          <a:bodyPr vert="horz" lIns="91440" tIns="45720" rIns="91440" bIns="45720" rtlCol="0" anchor="ctr"/>
          <a:lstStyle>
            <a:lvl1pPr algn="l">
              <a:defRPr sz="1000">
                <a:solidFill>
                  <a:schemeClr val="accent1">
                    <a:lumMod val="50000"/>
                  </a:schemeClr>
                </a:solidFill>
              </a:defRPr>
            </a:lvl1pPr>
          </a:lstStyle>
          <a:p>
            <a:endParaRPr lang="en-GB">
              <a:solidFill>
                <a:srgbClr val="D34817">
                  <a:lumMod val="50000"/>
                </a:srgbClr>
              </a:solidFill>
            </a:endParaRPr>
          </a:p>
        </p:txBody>
      </p:sp>
      <p:sp>
        <p:nvSpPr>
          <p:cNvPr id="6" name="Slide Number Placeholder 5"/>
          <p:cNvSpPr>
            <a:spLocks noGrp="1"/>
          </p:cNvSpPr>
          <p:nvPr>
            <p:ph type="sldNum" sz="quarter" idx="4"/>
          </p:nvPr>
        </p:nvSpPr>
        <p:spPr>
          <a:xfrm>
            <a:off x="11311128" y="6272786"/>
            <a:ext cx="640080" cy="365125"/>
          </a:xfrm>
          <a:prstGeom prst="rect">
            <a:avLst/>
          </a:prstGeom>
        </p:spPr>
        <p:txBody>
          <a:bodyPr vert="horz" lIns="91440" tIns="45720" rIns="91440" bIns="45720" rtlCol="0" anchor="ctr"/>
          <a:lstStyle>
            <a:lvl1pPr algn="ctr">
              <a:defRPr sz="1100" b="1" spc="-70" baseline="0">
                <a:solidFill>
                  <a:srgbClr val="FFFFFF"/>
                </a:solidFill>
                <a:latin typeface="+mn-lt"/>
              </a:defRPr>
            </a:lvl1pPr>
          </a:lstStyle>
          <a:p>
            <a:fld id="{8927346F-8C52-47EA-9DD7-B15BF599DE07}" type="slidenum">
              <a:rPr lang="en-GB" smtClean="0"/>
              <a:pPr/>
              <a:t>‹#›</a:t>
            </a:fld>
            <a:endParaRPr lang="en-GB"/>
          </a:p>
        </p:txBody>
      </p:sp>
    </p:spTree>
    <p:extLst>
      <p:ext uri="{BB962C8B-B14F-4D97-AF65-F5344CB8AC3E}">
        <p14:creationId xmlns:p14="http://schemas.microsoft.com/office/powerpoint/2010/main" val="178171330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200" b="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pn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5" Type="http://schemas.openxmlformats.org/officeDocument/2006/relationships/image" Target="../media/image45.jpeg"/><Relationship Id="rId4" Type="http://schemas.openxmlformats.org/officeDocument/2006/relationships/image" Target="../media/image44.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lnSpc>
                <a:spcPct val="100000"/>
              </a:lnSpc>
              <a:spcBef>
                <a:spcPts val="0"/>
              </a:spcBef>
            </a:pPr>
            <a:r>
              <a:rPr lang="sr-Cyrl-RS" sz="4800" dirty="0"/>
              <a:t>РАДИОФАРМАЦИЈА</a:t>
            </a:r>
            <a:r>
              <a:rPr lang="sr-Cyrl-RS" sz="1200" dirty="0"/>
              <a:t/>
            </a:r>
            <a:br>
              <a:rPr lang="sr-Cyrl-RS" sz="1200" dirty="0"/>
            </a:br>
            <a:r>
              <a:rPr lang="sr-Cyrl-RS" sz="1200" dirty="0"/>
              <a:t/>
            </a:r>
            <a:br>
              <a:rPr lang="sr-Cyrl-RS" sz="1200" dirty="0"/>
            </a:br>
            <a:r>
              <a:rPr lang="fr-FR" sz="3600" dirty="0" err="1"/>
              <a:t>Основни</a:t>
            </a:r>
            <a:r>
              <a:rPr lang="fr-FR" sz="3600" dirty="0"/>
              <a:t> </a:t>
            </a:r>
            <a:r>
              <a:rPr lang="fr-FR" sz="3600" dirty="0" err="1"/>
              <a:t>принципи</a:t>
            </a:r>
            <a:r>
              <a:rPr lang="fr-FR" sz="3600" dirty="0"/>
              <a:t> </a:t>
            </a:r>
            <a:r>
              <a:rPr lang="fr-FR" sz="3600" dirty="0" err="1"/>
              <a:t>рада</a:t>
            </a:r>
            <a:r>
              <a:rPr lang="fr-FR" sz="3600" dirty="0"/>
              <a:t> у </a:t>
            </a:r>
            <a:r>
              <a:rPr lang="fr-FR" sz="3600" dirty="0" err="1"/>
              <a:t>нуклеарно-медицинксим</a:t>
            </a:r>
            <a:r>
              <a:rPr lang="fr-FR" sz="3600" dirty="0"/>
              <a:t> </a:t>
            </a:r>
            <a:r>
              <a:rPr lang="fr-FR" sz="3600" dirty="0" err="1"/>
              <a:t>центрима</a:t>
            </a:r>
            <a:r>
              <a:rPr lang="sr-Cyrl-RS" sz="4000" dirty="0"/>
              <a:t/>
            </a:r>
            <a:br>
              <a:rPr lang="sr-Cyrl-RS" sz="4000" dirty="0"/>
            </a:br>
            <a:r>
              <a:rPr lang="fr-FR" sz="2400" dirty="0" err="1">
                <a:latin typeface="Cambria" panose="02040503050406030204" pitchFamily="18" charset="0"/>
                <a:ea typeface="Cambria" panose="02040503050406030204" pitchFamily="18" charset="0"/>
              </a:rPr>
              <a:t>НАСТАВНА</a:t>
            </a:r>
            <a:r>
              <a:rPr lang="fr-FR" sz="2400" dirty="0">
                <a:latin typeface="Cambria" panose="02040503050406030204" pitchFamily="18" charset="0"/>
                <a:ea typeface="Cambria" panose="02040503050406030204" pitchFamily="18" charset="0"/>
              </a:rPr>
              <a:t> </a:t>
            </a:r>
            <a:r>
              <a:rPr lang="fr-FR" sz="2400" dirty="0" err="1">
                <a:latin typeface="Cambria" panose="02040503050406030204" pitchFamily="18" charset="0"/>
                <a:ea typeface="Cambria" panose="02040503050406030204" pitchFamily="18" charset="0"/>
              </a:rPr>
              <a:t>ЈЕДИНИЦА</a:t>
            </a:r>
            <a:r>
              <a:rPr lang="fr-FR" sz="2400" dirty="0">
                <a:latin typeface="Cambria" panose="02040503050406030204" pitchFamily="18" charset="0"/>
                <a:ea typeface="Cambria" panose="02040503050406030204" pitchFamily="18" charset="0"/>
              </a:rPr>
              <a:t> </a:t>
            </a:r>
            <a:r>
              <a:rPr lang="sr-Latn-RS" sz="2400" dirty="0" smtClean="0">
                <a:latin typeface="Cambria" panose="02040503050406030204" pitchFamily="18" charset="0"/>
                <a:ea typeface="Cambria" panose="02040503050406030204" pitchFamily="18" charset="0"/>
              </a:rPr>
              <a:t>10</a:t>
            </a:r>
            <a:r>
              <a:rPr lang="fr-FR" sz="2400" dirty="0" smtClean="0">
                <a:latin typeface="Cambria" panose="02040503050406030204" pitchFamily="18" charset="0"/>
                <a:ea typeface="Cambria" panose="02040503050406030204" pitchFamily="18" charset="0"/>
              </a:rPr>
              <a:t> </a:t>
            </a:r>
            <a:endParaRPr lang="en-GB" sz="4000" dirty="0">
              <a:latin typeface="Cambria" panose="02040503050406030204" pitchFamily="18" charset="0"/>
              <a:ea typeface="Cambria" panose="02040503050406030204" pitchFamily="18" charset="0"/>
            </a:endParaRPr>
          </a:p>
        </p:txBody>
      </p:sp>
      <p:sp>
        <p:nvSpPr>
          <p:cNvPr id="5" name="Rectangle 4"/>
          <p:cNvSpPr/>
          <p:nvPr/>
        </p:nvSpPr>
        <p:spPr>
          <a:xfrm>
            <a:off x="2181225" y="343586"/>
            <a:ext cx="7820025" cy="954107"/>
          </a:xfrm>
          <a:prstGeom prst="rect">
            <a:avLst/>
          </a:prstGeom>
        </p:spPr>
        <p:txBody>
          <a:bodyPr wrap="square">
            <a:spAutoFit/>
          </a:bodyPr>
          <a:lstStyle/>
          <a:p>
            <a:pPr algn="ctr"/>
            <a:r>
              <a:rPr lang="sr-Cyrl-RS" sz="2800" dirty="0">
                <a:solidFill>
                  <a:prstClr val="black"/>
                </a:solidFill>
              </a:rPr>
              <a:t>ИНТЕГРИСАНЕ АКАДЕМСКЕ</a:t>
            </a:r>
          </a:p>
          <a:p>
            <a:pPr algn="ctr"/>
            <a:r>
              <a:rPr lang="sr-Cyrl-RS" sz="2800" dirty="0">
                <a:solidFill>
                  <a:prstClr val="black"/>
                </a:solidFill>
              </a:rPr>
              <a:t>СТУДИЈЕ ФАРМАЦИЈЕ</a:t>
            </a:r>
          </a:p>
        </p:txBody>
      </p:sp>
      <p:sp>
        <p:nvSpPr>
          <p:cNvPr id="4" name="Subtitle 3"/>
          <p:cNvSpPr>
            <a:spLocks noGrp="1"/>
          </p:cNvSpPr>
          <p:nvPr>
            <p:ph type="subTitle" idx="1"/>
          </p:nvPr>
        </p:nvSpPr>
        <p:spPr/>
        <p:txBody>
          <a:bodyPr/>
          <a:lstStyle/>
          <a:p>
            <a:endParaRPr lang="en-GB"/>
          </a:p>
        </p:txBody>
      </p:sp>
    </p:spTree>
    <p:extLst>
      <p:ext uri="{BB962C8B-B14F-4D97-AF65-F5344CB8AC3E}">
        <p14:creationId xmlns:p14="http://schemas.microsoft.com/office/powerpoint/2010/main" val="1905737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a:extLst/>
          </p:cNvPr>
          <p:cNvSpPr>
            <a:spLocks noGrp="1"/>
          </p:cNvSpPr>
          <p:nvPr>
            <p:ph sz="half" idx="1"/>
          </p:nvPr>
        </p:nvSpPr>
        <p:spPr>
          <a:xfrm>
            <a:off x="838200" y="359229"/>
            <a:ext cx="5181600" cy="5817734"/>
          </a:xfrm>
        </p:spPr>
        <p:txBody>
          <a:bodyPr>
            <a:normAutofit/>
          </a:bodyPr>
          <a:lstStyle/>
          <a:p>
            <a:pPr eaLnBrk="1" hangingPunct="1">
              <a:defRPr/>
            </a:pPr>
            <a:r>
              <a:rPr lang="sr-Cyrl-CS" altLang="x-none" sz="2400" b="1" dirty="0" smtClean="0"/>
              <a:t>Фармацеут</a:t>
            </a:r>
            <a:endParaRPr lang="sr-Latn-CS" altLang="x-none" sz="2400" b="1" dirty="0"/>
          </a:p>
          <a:p>
            <a:pPr eaLnBrk="1" hangingPunct="1">
              <a:defRPr/>
            </a:pPr>
            <a:r>
              <a:rPr lang="sr-Cyrl-CS" altLang="x-none" sz="2400" dirty="0" smtClean="0"/>
              <a:t>Лекови</a:t>
            </a:r>
            <a:r>
              <a:rPr lang="sr-Latn-CS" altLang="x-none" sz="2400" dirty="0" smtClean="0"/>
              <a:t> </a:t>
            </a:r>
            <a:r>
              <a:rPr lang="sr-Cyrl-CS" altLang="x-none" sz="2400" dirty="0" smtClean="0"/>
              <a:t>који</a:t>
            </a:r>
            <a:r>
              <a:rPr lang="sr-Latn-CS" altLang="x-none" sz="2400" dirty="0" smtClean="0"/>
              <a:t> </a:t>
            </a:r>
            <a:r>
              <a:rPr lang="sr-Cyrl-CS" altLang="x-none" sz="2400" dirty="0" smtClean="0"/>
              <a:t>имају</a:t>
            </a:r>
            <a:r>
              <a:rPr lang="sr-Latn-CS" altLang="x-none" sz="2400" dirty="0" smtClean="0"/>
              <a:t> </a:t>
            </a:r>
            <a:r>
              <a:rPr lang="sr-Cyrl-CS" altLang="x-none" sz="2400" dirty="0" smtClean="0"/>
              <a:t>терапијски</a:t>
            </a:r>
            <a:r>
              <a:rPr lang="sr-Latn-CS" altLang="x-none" sz="2400" dirty="0" smtClean="0"/>
              <a:t> </a:t>
            </a:r>
            <a:r>
              <a:rPr lang="sr-Cyrl-CS" altLang="x-none" sz="2400" dirty="0" smtClean="0"/>
              <a:t>ефекат</a:t>
            </a:r>
            <a:endParaRPr lang="sr-Latn-CS" altLang="x-none" sz="2400" dirty="0"/>
          </a:p>
          <a:p>
            <a:pPr eaLnBrk="1" hangingPunct="1">
              <a:defRPr/>
            </a:pPr>
            <a:r>
              <a:rPr lang="sr-Cyrl-CS" altLang="x-none" sz="2400" dirty="0" smtClean="0"/>
              <a:t>Жељени</a:t>
            </a:r>
            <a:r>
              <a:rPr lang="sr-Latn-CS" altLang="x-none" sz="2400" dirty="0" smtClean="0"/>
              <a:t> </a:t>
            </a:r>
            <a:r>
              <a:rPr lang="sr-Cyrl-CS" altLang="x-none" sz="2400" dirty="0" smtClean="0"/>
              <a:t>терапијски</a:t>
            </a:r>
            <a:r>
              <a:rPr lang="sr-Latn-CS" altLang="x-none" sz="2400" dirty="0" smtClean="0"/>
              <a:t> </a:t>
            </a:r>
            <a:r>
              <a:rPr lang="sr-Cyrl-CS" altLang="x-none" sz="2400" dirty="0" smtClean="0"/>
              <a:t>ефекат</a:t>
            </a:r>
            <a:endParaRPr lang="sr-Latn-CS" altLang="x-none" sz="2400" dirty="0"/>
          </a:p>
          <a:p>
            <a:pPr eaLnBrk="1" hangingPunct="1">
              <a:defRPr/>
            </a:pPr>
            <a:r>
              <a:rPr lang="sr-Cyrl-CS" altLang="x-none" sz="2400" dirty="0" smtClean="0"/>
              <a:t>Интеракције</a:t>
            </a:r>
            <a:endParaRPr lang="sr-Latn-CS" altLang="x-none" sz="2400" dirty="0"/>
          </a:p>
        </p:txBody>
      </p:sp>
      <p:sp>
        <p:nvSpPr>
          <p:cNvPr id="5" name="Content Placeholder 4">
            <a:extLst/>
          </p:cNvPr>
          <p:cNvSpPr>
            <a:spLocks noGrp="1"/>
          </p:cNvSpPr>
          <p:nvPr>
            <p:ph sz="half" idx="2"/>
          </p:nvPr>
        </p:nvSpPr>
        <p:spPr>
          <a:xfrm>
            <a:off x="6172200" y="359229"/>
            <a:ext cx="5181600" cy="6359071"/>
          </a:xfrm>
        </p:spPr>
        <p:txBody>
          <a:bodyPr>
            <a:normAutofit/>
          </a:bodyPr>
          <a:lstStyle/>
          <a:p>
            <a:pPr eaLnBrk="1" hangingPunct="1">
              <a:lnSpc>
                <a:spcPct val="90000"/>
              </a:lnSpc>
              <a:buFont typeface="Arial" panose="020B0604020202020204" pitchFamily="34" charset="0"/>
              <a:buChar char="•"/>
            </a:pPr>
            <a:r>
              <a:rPr lang="sr-Cyrl-CS" altLang="en-US" sz="2400" b="1" dirty="0"/>
              <a:t>Радиофармацеут</a:t>
            </a:r>
            <a:endParaRPr lang="sr-Latn-CS" altLang="en-US" sz="2400" b="1" dirty="0"/>
          </a:p>
          <a:p>
            <a:pPr eaLnBrk="1" hangingPunct="1">
              <a:lnSpc>
                <a:spcPct val="90000"/>
              </a:lnSpc>
              <a:buFont typeface="Arial" panose="020B0604020202020204" pitchFamily="34" charset="0"/>
              <a:buChar char="•"/>
            </a:pPr>
            <a:r>
              <a:rPr lang="sr-Cyrl-CS" altLang="en-US" sz="2400" dirty="0"/>
              <a:t>Радиоактивни</a:t>
            </a:r>
            <a:r>
              <a:rPr lang="sr-Latn-CS" altLang="en-US" sz="2400" dirty="0"/>
              <a:t> </a:t>
            </a:r>
            <a:r>
              <a:rPr lang="sr-Cyrl-CS" altLang="en-US" sz="2400" dirty="0"/>
              <a:t>лекови</a:t>
            </a:r>
            <a:endParaRPr lang="sr-Latn-CS" altLang="en-US" sz="2400" dirty="0"/>
          </a:p>
          <a:p>
            <a:pPr eaLnBrk="1" hangingPunct="1">
              <a:lnSpc>
                <a:spcPct val="90000"/>
              </a:lnSpc>
              <a:buFont typeface="Arial" panose="020B0604020202020204" pitchFamily="34" charset="0"/>
              <a:buChar char="•"/>
            </a:pPr>
            <a:r>
              <a:rPr lang="sr-Cyrl-CS" altLang="en-US" sz="2400" dirty="0"/>
              <a:t>Ефекат</a:t>
            </a:r>
            <a:r>
              <a:rPr lang="sr-Latn-CS" altLang="en-US" sz="2400" dirty="0"/>
              <a:t> </a:t>
            </a:r>
            <a:r>
              <a:rPr lang="sr-Cyrl-CS" altLang="en-US" sz="2400" dirty="0"/>
              <a:t>РФ</a:t>
            </a:r>
            <a:endParaRPr lang="sr-Latn-CS" altLang="en-US" sz="2400" dirty="0"/>
          </a:p>
          <a:p>
            <a:pPr eaLnBrk="1" hangingPunct="1">
              <a:lnSpc>
                <a:spcPct val="90000"/>
              </a:lnSpc>
              <a:buFont typeface="Arial" panose="020B0604020202020204" pitchFamily="34" charset="0"/>
              <a:buChar char="•"/>
            </a:pPr>
            <a:r>
              <a:rPr lang="sr-Cyrl-CS" altLang="en-US" sz="2400" dirty="0"/>
              <a:t>Интеракције</a:t>
            </a:r>
            <a:endParaRPr lang="sr-Latn-CS" altLang="en-US" sz="2400" dirty="0"/>
          </a:p>
          <a:p>
            <a:pPr eaLnBrk="1" hangingPunct="1">
              <a:lnSpc>
                <a:spcPct val="90000"/>
              </a:lnSpc>
              <a:buFont typeface="Arial" panose="020B0604020202020204" pitchFamily="34" charset="0"/>
              <a:buChar char="•"/>
            </a:pPr>
            <a:r>
              <a:rPr lang="sr-Cyrl-CS" altLang="en-US" sz="2400" dirty="0"/>
              <a:t>и</a:t>
            </a:r>
            <a:r>
              <a:rPr lang="sr-Latn-CS" altLang="en-US" sz="2400" dirty="0"/>
              <a:t>.</a:t>
            </a:r>
            <a:r>
              <a:rPr lang="sr-Cyrl-CS" altLang="en-US" sz="2400" dirty="0"/>
              <a:t>в</a:t>
            </a:r>
            <a:r>
              <a:rPr lang="sr-Latn-CS" altLang="en-US" sz="2400" dirty="0"/>
              <a:t>. </a:t>
            </a:r>
            <a:r>
              <a:rPr lang="sr-Cyrl-CS" altLang="en-US" sz="2400" dirty="0"/>
              <a:t>Примена</a:t>
            </a:r>
            <a:r>
              <a:rPr lang="sr-Latn-CS" altLang="en-US" sz="2400" dirty="0"/>
              <a:t> </a:t>
            </a:r>
            <a:r>
              <a:rPr lang="sr-Cyrl-CS" altLang="en-US" sz="2400" dirty="0"/>
              <a:t>радиофармацеутика</a:t>
            </a:r>
            <a:r>
              <a:rPr lang="sr-Latn-CS" altLang="en-US" sz="2400" dirty="0"/>
              <a:t>-</a:t>
            </a:r>
            <a:r>
              <a:rPr lang="sr-Cyrl-CS" altLang="en-US" sz="2400" dirty="0"/>
              <a:t>контрола</a:t>
            </a:r>
            <a:r>
              <a:rPr lang="sr-Latn-CS" altLang="en-US" sz="2400" dirty="0"/>
              <a:t> </a:t>
            </a:r>
            <a:r>
              <a:rPr lang="sr-Cyrl-CS" altLang="en-US" sz="2400" dirty="0"/>
              <a:t>присуства</a:t>
            </a:r>
            <a:r>
              <a:rPr lang="sr-Latn-CS" altLang="en-US" sz="2400" dirty="0"/>
              <a:t> </a:t>
            </a:r>
            <a:r>
              <a:rPr lang="sr-Cyrl-CS" altLang="en-US" sz="2400" dirty="0"/>
              <a:t>пирогена</a:t>
            </a:r>
            <a:r>
              <a:rPr lang="sr-Latn-CS" altLang="en-US" sz="2400" dirty="0"/>
              <a:t>, </a:t>
            </a:r>
            <a:r>
              <a:rPr lang="sr-Cyrl-CS" altLang="en-US" sz="2400" dirty="0"/>
              <a:t>праћење</a:t>
            </a:r>
            <a:r>
              <a:rPr lang="sr-Latn-CS" altLang="en-US" sz="2400" dirty="0"/>
              <a:t> </a:t>
            </a:r>
            <a:r>
              <a:rPr lang="sr-Cyrl-CS" altLang="en-US" sz="2400" dirty="0"/>
              <a:t>да</a:t>
            </a:r>
            <a:r>
              <a:rPr lang="sr-Latn-CS" altLang="en-US" sz="2400" dirty="0"/>
              <a:t> </a:t>
            </a:r>
            <a:r>
              <a:rPr lang="sr-Cyrl-CS" altLang="en-US" sz="2400" dirty="0"/>
              <a:t>ли</a:t>
            </a:r>
            <a:r>
              <a:rPr lang="sr-Latn-CS" altLang="en-US" sz="2400" dirty="0"/>
              <a:t> </a:t>
            </a:r>
            <a:r>
              <a:rPr lang="sr-Cyrl-CS" altLang="en-US" sz="2400" dirty="0"/>
              <a:t>је</a:t>
            </a:r>
            <a:r>
              <a:rPr lang="sr-Latn-CS" altLang="en-US" sz="2400" dirty="0"/>
              <a:t> </a:t>
            </a:r>
            <a:r>
              <a:rPr lang="sr-Cyrl-CS" altLang="en-US" sz="2400" dirty="0"/>
              <a:t>адекватна</a:t>
            </a:r>
            <a:r>
              <a:rPr lang="sr-Latn-CS" altLang="en-US" sz="2400" dirty="0"/>
              <a:t> </a:t>
            </a:r>
            <a:r>
              <a:rPr lang="sr-Cyrl-CS" altLang="en-US" sz="2400" dirty="0"/>
              <a:t>биодистрибуција</a:t>
            </a:r>
            <a:r>
              <a:rPr lang="sr-Latn-CS" altLang="en-US" sz="2400" dirty="0"/>
              <a:t>, </a:t>
            </a:r>
            <a:r>
              <a:rPr lang="sr-Cyrl-CS" altLang="en-US" sz="2400" dirty="0"/>
              <a:t>откривање</a:t>
            </a:r>
            <a:r>
              <a:rPr lang="sr-Latn-CS" altLang="en-US" sz="2400" dirty="0"/>
              <a:t> </a:t>
            </a:r>
            <a:r>
              <a:rPr lang="sr-Cyrl-CS" altLang="en-US" sz="2400" dirty="0"/>
              <a:t>узрока</a:t>
            </a:r>
            <a:r>
              <a:rPr lang="sr-Latn-CS" altLang="en-US" sz="2400" dirty="0"/>
              <a:t> </a:t>
            </a:r>
            <a:r>
              <a:rPr lang="sr-Cyrl-CS" altLang="en-US" sz="2400" dirty="0"/>
              <a:t>измена</a:t>
            </a:r>
            <a:r>
              <a:rPr lang="sr-Latn-CS" altLang="en-US" sz="2400" dirty="0"/>
              <a:t> </a:t>
            </a:r>
            <a:r>
              <a:rPr lang="sr-Cyrl-CS" altLang="en-US" sz="2400" dirty="0"/>
              <a:t>биодистрибуције</a:t>
            </a:r>
            <a:endParaRPr lang="en-US" altLang="en-US" sz="2400" dirty="0"/>
          </a:p>
          <a:p>
            <a:pPr>
              <a:lnSpc>
                <a:spcPct val="90000"/>
              </a:lnSpc>
              <a:buFont typeface="Wingdings" panose="05000000000000000000" pitchFamily="2" charset="2"/>
              <a:buChar char="§"/>
            </a:pPr>
            <a:r>
              <a:rPr lang="sr-Cyrl-CS" altLang="en-US" sz="2400" dirty="0">
                <a:ea typeface="Trebuchet MS" panose="020B0603020202020204" pitchFamily="34" charset="0"/>
                <a:cs typeface="Trebuchet MS" panose="020B0603020202020204" pitchFamily="34" charset="0"/>
              </a:rPr>
              <a:t>Радиофармацеут</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је</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обучен</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за</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рад</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са</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радиоактивним</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обележивачима</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безбедно</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руковање</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радиоактивним</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материјалом</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припрема</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и</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контрола</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квалитета</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радиофармацеутика</a:t>
            </a:r>
            <a:r>
              <a:rPr lang="sr-Latn-CS" altLang="en-US" sz="2400" dirty="0">
                <a:ea typeface="Trebuchet MS" panose="020B0603020202020204" pitchFamily="34" charset="0"/>
                <a:cs typeface="Trebuchet MS" panose="020B0603020202020204" pitchFamily="34" charset="0"/>
              </a:rPr>
              <a:t>.</a:t>
            </a:r>
            <a:endParaRPr lang="en-US" altLang="en-US" sz="2400" dirty="0">
              <a:ea typeface="Trebuchet MS" panose="020B0603020202020204" pitchFamily="34" charset="0"/>
              <a:cs typeface="Trebuchet MS" panose="020B0603020202020204" pitchFamily="34" charset="0"/>
            </a:endParaRPr>
          </a:p>
          <a:p>
            <a:pPr>
              <a:lnSpc>
                <a:spcPct val="90000"/>
              </a:lnSpc>
              <a:buFont typeface="Wingdings" panose="05000000000000000000" pitchFamily="2" charset="2"/>
              <a:buChar char="§"/>
            </a:pPr>
            <a:r>
              <a:rPr lang="sr-Cyrl-CS" altLang="en-US" sz="2400" dirty="0">
                <a:ea typeface="Trebuchet MS" panose="020B0603020202020204" pitchFamily="34" charset="0"/>
                <a:cs typeface="Trebuchet MS" panose="020B0603020202020204" pitchFamily="34" charset="0"/>
              </a:rPr>
              <a:t>Познавање</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основних</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принципа</a:t>
            </a:r>
            <a:r>
              <a:rPr lang="sr-Latn-C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нуклеарне</a:t>
            </a:r>
            <a:r>
              <a:rPr lang="en-US" altLang="en-US" sz="2400" dirty="0">
                <a:ea typeface="Trebuchet MS" panose="020B0603020202020204" pitchFamily="34" charset="0"/>
                <a:cs typeface="Trebuchet MS" panose="020B0603020202020204" pitchFamily="34" charset="0"/>
              </a:rPr>
              <a:t> </a:t>
            </a:r>
            <a:r>
              <a:rPr lang="sr-Cyrl-CS" altLang="en-US" sz="2400" dirty="0">
                <a:ea typeface="Trebuchet MS" panose="020B0603020202020204" pitchFamily="34" charset="0"/>
                <a:cs typeface="Trebuchet MS" panose="020B0603020202020204" pitchFamily="34" charset="0"/>
              </a:rPr>
              <a:t>медицине</a:t>
            </a:r>
            <a:endParaRPr lang="en-US" altLang="en-US" sz="2400" dirty="0">
              <a:ea typeface="Trebuchet MS" panose="020B0603020202020204" pitchFamily="34" charset="0"/>
              <a:cs typeface="Trebuchet MS" panose="020B0603020202020204" pitchFamily="34" charset="0"/>
            </a:endParaRPr>
          </a:p>
          <a:p>
            <a:pPr>
              <a:lnSpc>
                <a:spcPct val="90000"/>
              </a:lnSpc>
              <a:buFont typeface="Arial" panose="020B0604020202020204" pitchFamily="34" charset="0"/>
              <a:buChar char="•"/>
            </a:pPr>
            <a:endParaRPr lang="sr-Latn-CS" altLang="en-US" sz="1500" dirty="0"/>
          </a:p>
          <a:p>
            <a:pPr eaLnBrk="1" hangingPunct="1">
              <a:lnSpc>
                <a:spcPct val="90000"/>
              </a:lnSpc>
              <a:buFont typeface="Arial" panose="020B0604020202020204" pitchFamily="34" charset="0"/>
              <a:buChar char="•"/>
            </a:pPr>
            <a:endParaRPr lang="sr-Latn-CS" altLang="en-US" sz="1500" dirty="0"/>
          </a:p>
          <a:p>
            <a:pPr eaLnBrk="1" hangingPunct="1">
              <a:lnSpc>
                <a:spcPct val="90000"/>
              </a:lnSpc>
              <a:buFont typeface="Arial" panose="020B0604020202020204" pitchFamily="34" charset="0"/>
              <a:buChar char="•"/>
            </a:pPr>
            <a:endParaRPr lang="en-US" altLang="en-US" sz="1500" dirty="0"/>
          </a:p>
        </p:txBody>
      </p:sp>
      <p:pic>
        <p:nvPicPr>
          <p:cNvPr id="1331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29738" y="3158618"/>
            <a:ext cx="2808288"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7955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21507">
                                            <p:txEl>
                                              <p:pRg st="0" end="0"/>
                                            </p:txEl>
                                          </p:spTgt>
                                        </p:tgtEl>
                                        <p:attrNameLst>
                                          <p:attrName>style.color</p:attrName>
                                        </p:attrNameLst>
                                      </p:cBhvr>
                                      <p:to>
                                        <p:clrVal>
                                          <a:schemeClr val="accent2"/>
                                        </p:clrVal>
                                      </p:to>
                                    </p:set>
                                    <p:set>
                                      <p:cBhvr>
                                        <p:cTn id="7" dur="500" fill="hold"/>
                                        <p:tgtEl>
                                          <p:spTgt spid="21507">
                                            <p:txEl>
                                              <p:pRg st="0" end="0"/>
                                            </p:txEl>
                                          </p:spTgt>
                                        </p:tgtEl>
                                        <p:attrNameLst>
                                          <p:attrName>fillcolor</p:attrName>
                                        </p:attrNameLst>
                                      </p:cBhvr>
                                      <p:to>
                                        <p:clrVal>
                                          <a:schemeClr val="accent2"/>
                                        </p:clrVal>
                                      </p:to>
                                    </p:set>
                                    <p:set>
                                      <p:cBhvr>
                                        <p:cTn id="8" dur="500" fill="hold"/>
                                        <p:tgtEl>
                                          <p:spTgt spid="21507">
                                            <p:txEl>
                                              <p:pRg st="0" end="0"/>
                                            </p:txEl>
                                          </p:spTgt>
                                        </p:tgtEl>
                                        <p:attrNameLst>
                                          <p:attrName>fill.type</p:attrName>
                                        </p:attrNameLst>
                                      </p:cBhvr>
                                      <p:to>
                                        <p:strVal val="solid"/>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6" presetClass="emph" presetSubtype="0" fill="hold" nodeType="clickEffect">
                                  <p:stCondLst>
                                    <p:cond delay="0"/>
                                  </p:stCondLst>
                                  <p:iterate type="lt">
                                    <p:tmPct val="4000"/>
                                  </p:iterate>
                                  <p:childTnLst>
                                    <p:set>
                                      <p:cBhvr override="childStyle">
                                        <p:cTn id="12" dur="500" fill="hold"/>
                                        <p:tgtEl>
                                          <p:spTgt spid="5">
                                            <p:txEl>
                                              <p:pRg st="0" end="0"/>
                                            </p:txEl>
                                          </p:spTgt>
                                        </p:tgtEl>
                                        <p:attrNameLst>
                                          <p:attrName>style.color</p:attrName>
                                        </p:attrNameLst>
                                      </p:cBhvr>
                                      <p:to>
                                        <p:clrVal>
                                          <a:schemeClr val="accent2"/>
                                        </p:clrVal>
                                      </p:to>
                                    </p:set>
                                    <p:set>
                                      <p:cBhvr>
                                        <p:cTn id="13" dur="500" fill="hold"/>
                                        <p:tgtEl>
                                          <p:spTgt spid="5">
                                            <p:txEl>
                                              <p:pRg st="0" end="0"/>
                                            </p:txEl>
                                          </p:spTgt>
                                        </p:tgtEl>
                                        <p:attrNameLst>
                                          <p:attrName>fillcolor</p:attrName>
                                        </p:attrNameLst>
                                      </p:cBhvr>
                                      <p:to>
                                        <p:clrVal>
                                          <a:schemeClr val="accent2"/>
                                        </p:clrVal>
                                      </p:to>
                                    </p:set>
                                    <p:set>
                                      <p:cBhvr>
                                        <p:cTn id="14" dur="500" fill="hold"/>
                                        <p:tgtEl>
                                          <p:spTgt spid="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p:cNvSpPr>
          <p:nvPr>
            <p:ph type="title"/>
          </p:nvPr>
        </p:nvSpPr>
        <p:spPr>
          <a:xfrm>
            <a:off x="838200" y="93661"/>
            <a:ext cx="10515600" cy="960439"/>
          </a:xfrm>
        </p:spPr>
        <p:txBody>
          <a:bodyPr/>
          <a:lstStyle/>
          <a:p>
            <a:pPr algn="ctr" eaLnBrk="1" hangingPunct="1"/>
            <a:r>
              <a:rPr lang="sr-Cyrl-CS" altLang="en-US" dirty="0" smtClean="0"/>
              <a:t>Сумарно</a:t>
            </a:r>
            <a:endParaRPr lang="en-US" altLang="en-US" dirty="0" smtClean="0"/>
          </a:p>
        </p:txBody>
      </p:sp>
      <p:sp>
        <p:nvSpPr>
          <p:cNvPr id="3" name="Rectangle 2">
            <a:extLst/>
          </p:cNvPr>
          <p:cNvSpPr>
            <a:spLocks noGrp="1"/>
          </p:cNvSpPr>
          <p:nvPr>
            <p:ph idx="1"/>
          </p:nvPr>
        </p:nvSpPr>
        <p:spPr>
          <a:xfrm>
            <a:off x="326570" y="1054100"/>
            <a:ext cx="10929257" cy="5564413"/>
          </a:xfrm>
        </p:spPr>
        <p:txBody>
          <a:bodyPr rtlCol="0">
            <a:normAutofit/>
          </a:bodyPr>
          <a:lstStyle/>
          <a:p>
            <a:pPr marL="822960" lvl="1" indent="-457200">
              <a:lnSpc>
                <a:spcPct val="150000"/>
              </a:lnSpc>
              <a:defRPr/>
            </a:pPr>
            <a:r>
              <a:rPr lang="ru-RU" dirty="0"/>
              <a:t>Савезник </a:t>
            </a:r>
            <a:r>
              <a:rPr lang="sr-Cyrl-CS" dirty="0" smtClean="0"/>
              <a:t>лекару</a:t>
            </a:r>
            <a:r>
              <a:rPr lang="x-none" dirty="0" smtClean="0"/>
              <a:t> </a:t>
            </a:r>
            <a:r>
              <a:rPr lang="ru-RU" dirty="0"/>
              <a:t>и </a:t>
            </a:r>
            <a:r>
              <a:rPr lang="ru-RU" dirty="0" smtClean="0"/>
              <a:t>медицинск</a:t>
            </a:r>
            <a:r>
              <a:rPr lang="sr-Cyrl-CS" dirty="0" smtClean="0"/>
              <a:t>ом</a:t>
            </a:r>
            <a:r>
              <a:rPr lang="x-none" dirty="0" smtClean="0"/>
              <a:t> </a:t>
            </a:r>
            <a:r>
              <a:rPr lang="sr-Cyrl-CS" dirty="0" smtClean="0"/>
              <a:t>физичару</a:t>
            </a:r>
            <a:r>
              <a:rPr lang="ru-RU" dirty="0" smtClean="0"/>
              <a:t>.</a:t>
            </a:r>
            <a:endParaRPr lang="ru-RU" dirty="0"/>
          </a:p>
          <a:p>
            <a:pPr marL="822960" lvl="1" indent="-457200">
              <a:lnSpc>
                <a:spcPct val="150000"/>
              </a:lnSpc>
              <a:defRPr/>
            </a:pPr>
            <a:r>
              <a:rPr lang="ru-RU" dirty="0" smtClean="0"/>
              <a:t>припрема </a:t>
            </a:r>
            <a:r>
              <a:rPr lang="ru-RU" dirty="0"/>
              <a:t>радиоактивних супстанци за терапијску, дијагностичку и истраживачку употребу.</a:t>
            </a:r>
          </a:p>
          <a:p>
            <a:pPr marL="822960" lvl="1" indent="-457200">
              <a:lnSpc>
                <a:spcPct val="150000"/>
              </a:lnSpc>
              <a:defRPr/>
            </a:pPr>
            <a:r>
              <a:rPr lang="ru-RU" dirty="0" smtClean="0"/>
              <a:t>Специјалистичка </a:t>
            </a:r>
            <a:r>
              <a:rPr lang="ru-RU" dirty="0"/>
              <a:t>дисциплина, захтева </a:t>
            </a:r>
            <a:r>
              <a:rPr lang="ru-RU" dirty="0" smtClean="0"/>
              <a:t>лиценцу</a:t>
            </a:r>
            <a:r>
              <a:rPr lang="sr-Cyrl-RS" dirty="0" smtClean="0"/>
              <a:t>-</a:t>
            </a:r>
            <a:r>
              <a:rPr lang="ru-RU" dirty="0"/>
              <a:t>ниједан други стручњак није квалификован за припрему </a:t>
            </a:r>
            <a:r>
              <a:rPr lang="ru-RU" dirty="0" smtClean="0"/>
              <a:t>радиофармацеутика.</a:t>
            </a:r>
            <a:r>
              <a:rPr lang="ru-RU" dirty="0"/>
              <a:t> </a:t>
            </a:r>
          </a:p>
          <a:p>
            <a:pPr marL="365760" lvl="1" indent="0">
              <a:buNone/>
              <a:defRPr/>
            </a:pPr>
            <a:endParaRPr lang="en-US" dirty="0">
              <a:solidFill>
                <a:schemeClr val="tx1">
                  <a:lumMod val="75000"/>
                  <a:lumOff val="25000"/>
                </a:schemeClr>
              </a:solidFill>
            </a:endParaRPr>
          </a:p>
        </p:txBody>
      </p:sp>
      <p:pic>
        <p:nvPicPr>
          <p:cNvPr id="11269"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189068" y="93661"/>
            <a:ext cx="2002932" cy="180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40765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Припремање радиофармацеутика</a:t>
            </a:r>
            <a:endParaRPr lang="en-US" dirty="0"/>
          </a:p>
        </p:txBody>
      </p:sp>
      <p:sp>
        <p:nvSpPr>
          <p:cNvPr id="3" name="Content Placeholder 2"/>
          <p:cNvSpPr>
            <a:spLocks noGrp="1"/>
          </p:cNvSpPr>
          <p:nvPr>
            <p:ph idx="1"/>
          </p:nvPr>
        </p:nvSpPr>
        <p:spPr>
          <a:xfrm>
            <a:off x="838200" y="1389888"/>
            <a:ext cx="10515600" cy="4787075"/>
          </a:xfrm>
        </p:spPr>
        <p:txBody>
          <a:bodyPr>
            <a:normAutofit fontScale="55000" lnSpcReduction="20000"/>
          </a:bodyPr>
          <a:lstStyle/>
          <a:p>
            <a:pPr>
              <a:lnSpc>
                <a:spcPct val="170000"/>
              </a:lnSpc>
            </a:pPr>
            <a:r>
              <a:rPr lang="ru-RU" dirty="0"/>
              <a:t>Радиофармацеутике треба припремати у добро заштићеној просторији са одговарајућим вентилационим системом и оловном заштитом за руковање радиоактивним </a:t>
            </a:r>
            <a:r>
              <a:rPr lang="ru-RU" dirty="0" smtClean="0"/>
              <a:t>материјалом</a:t>
            </a:r>
            <a:r>
              <a:rPr lang="en-US" dirty="0" smtClean="0"/>
              <a:t>- </a:t>
            </a:r>
            <a:r>
              <a:rPr lang="ru-RU" dirty="0" smtClean="0"/>
              <a:t> </a:t>
            </a:r>
            <a:r>
              <a:rPr lang="ru-RU" dirty="0"/>
              <a:t>врућа </a:t>
            </a:r>
            <a:r>
              <a:rPr lang="ru-RU" dirty="0" smtClean="0"/>
              <a:t>лабораторија</a:t>
            </a:r>
            <a:r>
              <a:rPr lang="en-US" dirty="0" smtClean="0"/>
              <a:t> (</a:t>
            </a:r>
            <a:r>
              <a:rPr lang="ru-RU" dirty="0" smtClean="0"/>
              <a:t>Хотлаб</a:t>
            </a:r>
            <a:r>
              <a:rPr lang="en-US" dirty="0" smtClean="0"/>
              <a:t>)</a:t>
            </a:r>
            <a:r>
              <a:rPr lang="ru-RU" dirty="0" smtClean="0"/>
              <a:t> </a:t>
            </a:r>
            <a:r>
              <a:rPr lang="en-US" dirty="0" smtClean="0"/>
              <a:t>. </a:t>
            </a:r>
            <a:r>
              <a:rPr lang="ru-RU" dirty="0" smtClean="0"/>
              <a:t>Сва </a:t>
            </a:r>
            <a:r>
              <a:rPr lang="ru-RU" dirty="0"/>
              <a:t>излагања зрачењу треба да буду што је могуће нижа.</a:t>
            </a:r>
          </a:p>
          <a:p>
            <a:pPr>
              <a:lnSpc>
                <a:spcPct val="170000"/>
              </a:lnSpc>
            </a:pPr>
            <a:r>
              <a:rPr lang="ru-RU" dirty="0"/>
              <a:t>Треба обезбедити улаз или простор за пресвлачење за облачење и уклањање заштитне одеће пре и после рада у врућој лабораторији.</a:t>
            </a:r>
          </a:p>
          <a:p>
            <a:pPr>
              <a:lnSpc>
                <a:spcPct val="170000"/>
              </a:lnSpc>
            </a:pPr>
            <a:r>
              <a:rPr lang="ru-RU" dirty="0" smtClean="0"/>
              <a:t>Како </a:t>
            </a:r>
            <a:r>
              <a:rPr lang="ru-RU" dirty="0"/>
              <a:t>је већина </a:t>
            </a:r>
            <a:r>
              <a:rPr lang="ru-RU" baseline="30000" dirty="0" smtClean="0"/>
              <a:t>99м</a:t>
            </a:r>
            <a:r>
              <a:rPr lang="ru-RU" dirty="0" smtClean="0"/>
              <a:t>Тс-радиофармацеутика намењена </a:t>
            </a:r>
            <a:r>
              <a:rPr lang="ru-RU" dirty="0"/>
              <a:t>за интравенску примену, они морају бити стерилни. Због тога се њихова припрема мора изводити </a:t>
            </a:r>
            <a:r>
              <a:rPr lang="ru-RU" dirty="0" smtClean="0"/>
              <a:t>простору са ламинарним </a:t>
            </a:r>
            <a:r>
              <a:rPr lang="ru-RU" dirty="0"/>
              <a:t>протоком ваздуха класе </a:t>
            </a:r>
            <a:r>
              <a:rPr lang="ru-RU" dirty="0" smtClean="0"/>
              <a:t>100, што значи да не </a:t>
            </a:r>
            <a:r>
              <a:rPr lang="ru-RU" dirty="0"/>
              <a:t>постоји више од 100 честица по кубном метру.</a:t>
            </a:r>
          </a:p>
          <a:p>
            <a:pPr>
              <a:lnSpc>
                <a:spcPct val="170000"/>
              </a:lnSpc>
            </a:pPr>
            <a:r>
              <a:rPr lang="ru-RU" dirty="0"/>
              <a:t>Систем ламинарног протока ваздуха треба да обезбеди хомогену брзину ваздуха у опсегу од 0,36 - 0,54 </a:t>
            </a:r>
            <a:r>
              <a:rPr lang="en-US" dirty="0" smtClean="0"/>
              <a:t>m/s</a:t>
            </a:r>
            <a:r>
              <a:rPr lang="sr-Cyrl-RS" dirty="0" smtClean="0"/>
              <a:t>, простор треба да садржи и </a:t>
            </a:r>
            <a:r>
              <a:rPr lang="ru-RU" dirty="0" smtClean="0"/>
              <a:t>оловни </a:t>
            </a:r>
            <a:r>
              <a:rPr lang="ru-RU" dirty="0"/>
              <a:t>стаклени параван који штити особу која припрема радиофармацеутик од непотребног излагања радиоактивним </a:t>
            </a:r>
            <a:r>
              <a:rPr lang="ru-RU" dirty="0" smtClean="0"/>
              <a:t>изворима и «касу» </a:t>
            </a:r>
            <a:r>
              <a:rPr lang="ru-RU" dirty="0"/>
              <a:t>за одлагање радиоактивног отпада</a:t>
            </a:r>
            <a:r>
              <a:rPr lang="ru-RU" dirty="0" smtClean="0"/>
              <a:t>.</a:t>
            </a:r>
            <a:endParaRPr lang="en-US" dirty="0" smtClean="0"/>
          </a:p>
          <a:p>
            <a:pPr>
              <a:lnSpc>
                <a:spcPct val="170000"/>
              </a:lnSpc>
            </a:pPr>
            <a:endParaRPr lang="en-US" dirty="0"/>
          </a:p>
          <a:p>
            <a:pPr>
              <a:lnSpc>
                <a:spcPct val="170000"/>
              </a:lnSpc>
            </a:pPr>
            <a:endParaRPr lang="en-US" dirty="0"/>
          </a:p>
        </p:txBody>
      </p:sp>
      <p:pic>
        <p:nvPicPr>
          <p:cNvPr id="4" name="Picture 3"/>
          <p:cNvPicPr>
            <a:picLocks noChangeAspect="1"/>
          </p:cNvPicPr>
          <p:nvPr/>
        </p:nvPicPr>
        <p:blipFill>
          <a:blip r:embed="rId2"/>
          <a:stretch>
            <a:fillRect/>
          </a:stretch>
        </p:blipFill>
        <p:spPr>
          <a:xfrm>
            <a:off x="8404479" y="5114925"/>
            <a:ext cx="1619250" cy="1743075"/>
          </a:xfrm>
          <a:prstGeom prst="rect">
            <a:avLst/>
          </a:prstGeom>
        </p:spPr>
      </p:pic>
      <p:pic>
        <p:nvPicPr>
          <p:cNvPr id="5" name="Picture 4"/>
          <p:cNvPicPr>
            <a:picLocks noChangeAspect="1"/>
          </p:cNvPicPr>
          <p:nvPr/>
        </p:nvPicPr>
        <p:blipFill>
          <a:blip r:embed="rId3"/>
          <a:stretch>
            <a:fillRect/>
          </a:stretch>
        </p:blipFill>
        <p:spPr>
          <a:xfrm>
            <a:off x="10287000" y="5278374"/>
            <a:ext cx="1905000" cy="1543050"/>
          </a:xfrm>
          <a:prstGeom prst="rect">
            <a:avLst/>
          </a:prstGeom>
        </p:spPr>
      </p:pic>
    </p:spTree>
    <p:extLst>
      <p:ext uri="{BB962C8B-B14F-4D97-AF65-F5344CB8AC3E}">
        <p14:creationId xmlns:p14="http://schemas.microsoft.com/office/powerpoint/2010/main" val="2382805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838200" y="159545"/>
            <a:ext cx="10515600" cy="1157191"/>
          </a:xfrm>
        </p:spPr>
        <p:txBody>
          <a:bodyPr/>
          <a:lstStyle/>
          <a:p>
            <a:r>
              <a:rPr lang="sr-Cyrl-RS" dirty="0"/>
              <a:t>Припремање радиофармацеутика</a:t>
            </a:r>
            <a:endParaRPr lang="en-US" dirty="0"/>
          </a:p>
        </p:txBody>
      </p:sp>
      <p:pic>
        <p:nvPicPr>
          <p:cNvPr id="5" name="Content Placeholder 4"/>
          <p:cNvPicPr>
            <a:picLocks noGrp="1" noChangeAspect="1"/>
          </p:cNvPicPr>
          <p:nvPr>
            <p:ph sz="half" idx="1"/>
          </p:nvPr>
        </p:nvPicPr>
        <p:blipFill>
          <a:blip r:embed="rId2"/>
          <a:stretch>
            <a:fillRect/>
          </a:stretch>
        </p:blipFill>
        <p:spPr>
          <a:xfrm>
            <a:off x="4407218" y="5463296"/>
            <a:ext cx="1619250" cy="1323975"/>
          </a:xfrm>
          <a:prstGeom prst="rect">
            <a:avLst/>
          </a:prstGeom>
        </p:spPr>
      </p:pic>
      <p:sp>
        <p:nvSpPr>
          <p:cNvPr id="8" name="Content Placeholder 7"/>
          <p:cNvSpPr>
            <a:spLocks noGrp="1"/>
          </p:cNvSpPr>
          <p:nvPr>
            <p:ph sz="half" idx="2"/>
          </p:nvPr>
        </p:nvSpPr>
        <p:spPr>
          <a:xfrm>
            <a:off x="219456" y="1120774"/>
            <a:ext cx="11134344" cy="4351338"/>
          </a:xfrm>
        </p:spPr>
        <p:txBody>
          <a:bodyPr>
            <a:normAutofit fontScale="70000" lnSpcReduction="20000"/>
          </a:bodyPr>
          <a:lstStyle/>
          <a:p>
            <a:pPr>
              <a:lnSpc>
                <a:spcPct val="160000"/>
              </a:lnSpc>
            </a:pPr>
            <a:r>
              <a:rPr lang="ru-RU" dirty="0" smtClean="0"/>
              <a:t>Извођач  </a:t>
            </a:r>
            <a:r>
              <a:rPr lang="ru-RU" dirty="0"/>
              <a:t>треба да носи лични дозиметар </a:t>
            </a:r>
            <a:r>
              <a:rPr lang="ru-RU" dirty="0" smtClean="0"/>
              <a:t>(термолуминисцентни </a:t>
            </a:r>
            <a:r>
              <a:rPr lang="ru-RU" dirty="0"/>
              <a:t>дозиметар) </a:t>
            </a:r>
            <a:r>
              <a:rPr lang="ru-RU" dirty="0" smtClean="0"/>
              <a:t>због праћења дозе </a:t>
            </a:r>
            <a:r>
              <a:rPr lang="ru-RU" dirty="0"/>
              <a:t>зрачења коју </a:t>
            </a:r>
            <a:r>
              <a:rPr lang="ru-RU" dirty="0" smtClean="0"/>
              <a:t>прима цело тело </a:t>
            </a:r>
            <a:r>
              <a:rPr lang="ru-RU" dirty="0"/>
              <a:t>током рада са радиоактивним материјалима</a:t>
            </a:r>
            <a:r>
              <a:rPr lang="ru-RU" dirty="0" smtClean="0"/>
              <a:t>.</a:t>
            </a:r>
          </a:p>
          <a:p>
            <a:pPr>
              <a:lnSpc>
                <a:spcPct val="160000"/>
              </a:lnSpc>
            </a:pPr>
            <a:r>
              <a:rPr lang="ru-RU" dirty="0" smtClean="0"/>
              <a:t>препоручљиво </a:t>
            </a:r>
            <a:r>
              <a:rPr lang="ru-RU" dirty="0"/>
              <a:t>је </a:t>
            </a:r>
            <a:r>
              <a:rPr lang="ru-RU" dirty="0" smtClean="0"/>
              <a:t>ношење прстенастог  дозиметра </a:t>
            </a:r>
            <a:r>
              <a:rPr lang="ru-RU" dirty="0"/>
              <a:t>на једној или обе руке ако мора да манипулише високим нивоом активности (као на пример за припрему радиофармака</a:t>
            </a:r>
            <a:r>
              <a:rPr lang="ru-RU" dirty="0" smtClean="0"/>
              <a:t>), надгледа </a:t>
            </a:r>
            <a:r>
              <a:rPr lang="ru-RU" dirty="0"/>
              <a:t>дозу зрачења на прстима који ће највероватније примити највећу дозу зрачења током манипулације радиоактивним материјалима</a:t>
            </a:r>
            <a:r>
              <a:rPr lang="ru-RU" dirty="0" smtClean="0"/>
              <a:t>.</a:t>
            </a:r>
          </a:p>
          <a:p>
            <a:pPr>
              <a:lnSpc>
                <a:spcPct val="160000"/>
              </a:lnSpc>
            </a:pPr>
            <a:r>
              <a:rPr lang="ru-RU" dirty="0" smtClean="0"/>
              <a:t>рукавице </a:t>
            </a:r>
            <a:r>
              <a:rPr lang="ru-RU" dirty="0"/>
              <a:t>за једнократну употребу како би се заштитио од радиоактивне контаминације. Рукавице треба често проверавати на потенцијалну радиоактивну контаминацију помоћу монитора радиоактивности као што је </a:t>
            </a:r>
            <a:r>
              <a:rPr lang="ru-RU" dirty="0" smtClean="0"/>
              <a:t>ГМ </a:t>
            </a:r>
            <a:r>
              <a:rPr lang="ru-RU" dirty="0"/>
              <a:t>бројач. </a:t>
            </a:r>
            <a:endParaRPr lang="en-US" dirty="0"/>
          </a:p>
        </p:txBody>
      </p:sp>
      <p:pic>
        <p:nvPicPr>
          <p:cNvPr id="4" name="Picture 3"/>
          <p:cNvPicPr>
            <a:picLocks noChangeAspect="1"/>
          </p:cNvPicPr>
          <p:nvPr/>
        </p:nvPicPr>
        <p:blipFill>
          <a:blip r:embed="rId3"/>
          <a:stretch>
            <a:fillRect/>
          </a:stretch>
        </p:blipFill>
        <p:spPr>
          <a:xfrm>
            <a:off x="6261259" y="5472112"/>
            <a:ext cx="1619250" cy="1219200"/>
          </a:xfrm>
          <a:prstGeom prst="rect">
            <a:avLst/>
          </a:prstGeom>
        </p:spPr>
      </p:pic>
      <p:pic>
        <p:nvPicPr>
          <p:cNvPr id="10" name="Picture 9"/>
          <p:cNvPicPr>
            <a:picLocks noChangeAspect="1"/>
          </p:cNvPicPr>
          <p:nvPr/>
        </p:nvPicPr>
        <p:blipFill>
          <a:blip r:embed="rId4"/>
          <a:stretch>
            <a:fillRect/>
          </a:stretch>
        </p:blipFill>
        <p:spPr>
          <a:xfrm>
            <a:off x="2510028" y="5472112"/>
            <a:ext cx="1741932" cy="1315159"/>
          </a:xfrm>
          <a:prstGeom prst="rect">
            <a:avLst/>
          </a:prstGeom>
        </p:spPr>
      </p:pic>
      <p:pic>
        <p:nvPicPr>
          <p:cNvPr id="11" name="Picture 10"/>
          <p:cNvPicPr>
            <a:picLocks noChangeAspect="1"/>
          </p:cNvPicPr>
          <p:nvPr/>
        </p:nvPicPr>
        <p:blipFill>
          <a:blip r:embed="rId5"/>
          <a:stretch>
            <a:fillRect/>
          </a:stretch>
        </p:blipFill>
        <p:spPr>
          <a:xfrm>
            <a:off x="8115300" y="5472112"/>
            <a:ext cx="1218766" cy="1328512"/>
          </a:xfrm>
          <a:prstGeom prst="rect">
            <a:avLst/>
          </a:prstGeom>
        </p:spPr>
      </p:pic>
    </p:spTree>
    <p:extLst>
      <p:ext uri="{BB962C8B-B14F-4D97-AF65-F5344CB8AC3E}">
        <p14:creationId xmlns:p14="http://schemas.microsoft.com/office/powerpoint/2010/main" val="1382807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2064" y="201167"/>
            <a:ext cx="11301984" cy="6577457"/>
          </a:xfrm>
        </p:spPr>
        <p:txBody>
          <a:bodyPr>
            <a:normAutofit fontScale="62500" lnSpcReduction="20000"/>
          </a:bodyPr>
          <a:lstStyle/>
          <a:p>
            <a:pPr>
              <a:lnSpc>
                <a:spcPct val="170000"/>
              </a:lnSpc>
            </a:pPr>
            <a:r>
              <a:rPr lang="ru-RU" dirty="0" smtClean="0"/>
              <a:t>Једнократна заштита се поставља преко обуће у циљу заште </a:t>
            </a:r>
            <a:r>
              <a:rPr lang="ru-RU" dirty="0"/>
              <a:t>сопствене </a:t>
            </a:r>
            <a:r>
              <a:rPr lang="ru-RU" dirty="0" smtClean="0"/>
              <a:t>обуће </a:t>
            </a:r>
            <a:r>
              <a:rPr lang="ru-RU" dirty="0"/>
              <a:t>од потенцијалне контаминације радиоактивношћу, а такође ће </a:t>
            </a:r>
            <a:r>
              <a:rPr lang="ru-RU" dirty="0" smtClean="0"/>
              <a:t>избегавања ширења </a:t>
            </a:r>
            <a:r>
              <a:rPr lang="ru-RU" dirty="0"/>
              <a:t>потенцијалне радиоактивне контаминације изван вруће лабораторије, јер </a:t>
            </a:r>
            <a:r>
              <a:rPr lang="ru-RU" dirty="0" smtClean="0"/>
              <a:t>се заштита скида у </a:t>
            </a:r>
            <a:r>
              <a:rPr lang="ru-RU" dirty="0"/>
              <a:t>свлачионици приликом изласка из вруће лабораторије</a:t>
            </a:r>
            <a:r>
              <a:rPr lang="ru-RU" dirty="0" smtClean="0"/>
              <a:t>.</a:t>
            </a:r>
          </a:p>
          <a:p>
            <a:pPr>
              <a:lnSpc>
                <a:spcPct val="170000"/>
              </a:lnSpc>
            </a:pPr>
            <a:endParaRPr lang="ru-RU" dirty="0" smtClean="0"/>
          </a:p>
          <a:p>
            <a:pPr marL="0" indent="0">
              <a:lnSpc>
                <a:spcPct val="170000"/>
              </a:lnSpc>
              <a:buNone/>
            </a:pPr>
            <a:endParaRPr lang="ru-RU" dirty="0" smtClean="0"/>
          </a:p>
          <a:p>
            <a:pPr marL="0" indent="0">
              <a:lnSpc>
                <a:spcPct val="170000"/>
              </a:lnSpc>
              <a:buNone/>
            </a:pPr>
            <a:endParaRPr lang="ru-RU" dirty="0"/>
          </a:p>
          <a:p>
            <a:pPr>
              <a:lnSpc>
                <a:spcPct val="170000"/>
              </a:lnSpc>
            </a:pPr>
            <a:r>
              <a:rPr lang="ru-RU" dirty="0" smtClean="0"/>
              <a:t>Након припремања радиофармацеутика у складу са упутством и спроведене контроле квалитета, припремају се дозе за пацијенте. Шприц мора </a:t>
            </a:r>
            <a:r>
              <a:rPr lang="ru-RU" dirty="0"/>
              <a:t>бити </a:t>
            </a:r>
            <a:r>
              <a:rPr lang="ru-RU" dirty="0" smtClean="0"/>
              <a:t>означен </a:t>
            </a:r>
            <a:r>
              <a:rPr lang="ru-RU" dirty="0"/>
              <a:t>релевантним информацијама како би се осигурало да се прави радиофармак са одговарајућом активношћу примени код правог </a:t>
            </a:r>
            <a:r>
              <a:rPr lang="ru-RU" dirty="0" smtClean="0"/>
              <a:t>пацијента:</a:t>
            </a:r>
            <a:endParaRPr lang="ru-RU" dirty="0"/>
          </a:p>
          <a:p>
            <a:pPr>
              <a:lnSpc>
                <a:spcPct val="170000"/>
              </a:lnSpc>
            </a:pPr>
            <a:r>
              <a:rPr lang="ru-RU" dirty="0" smtClean="0"/>
              <a:t>Подаци </a:t>
            </a:r>
            <a:r>
              <a:rPr lang="ru-RU" dirty="0"/>
              <a:t>о </a:t>
            </a:r>
            <a:r>
              <a:rPr lang="ru-RU" dirty="0" smtClean="0"/>
              <a:t>пацијенту </a:t>
            </a:r>
            <a:endParaRPr lang="ru-RU" dirty="0"/>
          </a:p>
          <a:p>
            <a:pPr>
              <a:lnSpc>
                <a:spcPct val="170000"/>
              </a:lnSpc>
            </a:pPr>
            <a:r>
              <a:rPr lang="ru-RU" dirty="0"/>
              <a:t>назив радиофармацеутика</a:t>
            </a:r>
          </a:p>
          <a:p>
            <a:pPr>
              <a:lnSpc>
                <a:spcPct val="170000"/>
              </a:lnSpc>
            </a:pPr>
            <a:r>
              <a:rPr lang="ru-RU" dirty="0"/>
              <a:t>измерена активност</a:t>
            </a:r>
          </a:p>
          <a:p>
            <a:pPr>
              <a:lnSpc>
                <a:spcPct val="170000"/>
              </a:lnSpc>
            </a:pPr>
            <a:r>
              <a:rPr lang="ru-RU" dirty="0" smtClean="0"/>
              <a:t>Датум и време</a:t>
            </a:r>
            <a:endParaRPr lang="ru-RU" dirty="0"/>
          </a:p>
          <a:p>
            <a:endParaRPr lang="en-US" dirty="0"/>
          </a:p>
        </p:txBody>
      </p:sp>
      <p:pic>
        <p:nvPicPr>
          <p:cNvPr id="5" name="Picture 4"/>
          <p:cNvPicPr>
            <a:picLocks noChangeAspect="1"/>
          </p:cNvPicPr>
          <p:nvPr/>
        </p:nvPicPr>
        <p:blipFill>
          <a:blip r:embed="rId2"/>
          <a:stretch>
            <a:fillRect/>
          </a:stretch>
        </p:blipFill>
        <p:spPr>
          <a:xfrm>
            <a:off x="5580506" y="1715579"/>
            <a:ext cx="2127885" cy="1376867"/>
          </a:xfrm>
          <a:prstGeom prst="rect">
            <a:avLst/>
          </a:prstGeom>
        </p:spPr>
      </p:pic>
      <p:pic>
        <p:nvPicPr>
          <p:cNvPr id="6" name="Picture 5"/>
          <p:cNvPicPr>
            <a:picLocks noChangeAspect="1"/>
          </p:cNvPicPr>
          <p:nvPr/>
        </p:nvPicPr>
        <p:blipFill>
          <a:blip r:embed="rId3"/>
          <a:stretch>
            <a:fillRect/>
          </a:stretch>
        </p:blipFill>
        <p:spPr>
          <a:xfrm>
            <a:off x="6326124" y="4740275"/>
            <a:ext cx="1905000" cy="1047750"/>
          </a:xfrm>
          <a:prstGeom prst="rect">
            <a:avLst/>
          </a:prstGeom>
        </p:spPr>
      </p:pic>
      <p:pic>
        <p:nvPicPr>
          <p:cNvPr id="7" name="Picture 6"/>
          <p:cNvPicPr>
            <a:picLocks noChangeAspect="1"/>
          </p:cNvPicPr>
          <p:nvPr/>
        </p:nvPicPr>
        <p:blipFill>
          <a:blip r:embed="rId4"/>
          <a:stretch>
            <a:fillRect/>
          </a:stretch>
        </p:blipFill>
        <p:spPr>
          <a:xfrm>
            <a:off x="6326124" y="5788025"/>
            <a:ext cx="1905000" cy="952500"/>
          </a:xfrm>
          <a:prstGeom prst="rect">
            <a:avLst/>
          </a:prstGeom>
        </p:spPr>
      </p:pic>
      <p:pic>
        <p:nvPicPr>
          <p:cNvPr id="8" name="Picture 7"/>
          <p:cNvPicPr>
            <a:picLocks noChangeAspect="1"/>
          </p:cNvPicPr>
          <p:nvPr/>
        </p:nvPicPr>
        <p:blipFill>
          <a:blip r:embed="rId5"/>
          <a:stretch>
            <a:fillRect/>
          </a:stretch>
        </p:blipFill>
        <p:spPr>
          <a:xfrm>
            <a:off x="8231124" y="4740275"/>
            <a:ext cx="1905000" cy="866775"/>
          </a:xfrm>
          <a:prstGeom prst="rect">
            <a:avLst/>
          </a:prstGeom>
        </p:spPr>
      </p:pic>
      <p:pic>
        <p:nvPicPr>
          <p:cNvPr id="9" name="Picture 8"/>
          <p:cNvPicPr>
            <a:picLocks noChangeAspect="1"/>
          </p:cNvPicPr>
          <p:nvPr/>
        </p:nvPicPr>
        <p:blipFill>
          <a:blip r:embed="rId6"/>
          <a:stretch>
            <a:fillRect/>
          </a:stretch>
        </p:blipFill>
        <p:spPr>
          <a:xfrm>
            <a:off x="8231124" y="5749925"/>
            <a:ext cx="1905000" cy="990600"/>
          </a:xfrm>
          <a:prstGeom prst="rect">
            <a:avLst/>
          </a:prstGeom>
        </p:spPr>
      </p:pic>
    </p:spTree>
    <p:extLst>
      <p:ext uri="{BB962C8B-B14F-4D97-AF65-F5344CB8AC3E}">
        <p14:creationId xmlns:p14="http://schemas.microsoft.com/office/powerpoint/2010/main" val="14448891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847850" y="115889"/>
            <a:ext cx="8229600" cy="981075"/>
          </a:xfrm>
        </p:spPr>
        <p:txBody>
          <a:bodyPr>
            <a:normAutofit fontScale="90000"/>
          </a:bodyPr>
          <a:lstStyle/>
          <a:p>
            <a:pPr eaLnBrk="1" hangingPunct="1"/>
            <a:r>
              <a:rPr lang="sr-Latn-RS" altLang="sr-Latn-RS" smtClean="0">
                <a:cs typeface="Arial" panose="020B0604020202020204" pitchFamily="34" charset="0"/>
              </a:rPr>
              <a:t>Правилник</a:t>
            </a:r>
            <a:r>
              <a:rPr lang="en-US" altLang="sr-Latn-RS" smtClean="0">
                <a:cs typeface="Arial" panose="020B0604020202020204" pitchFamily="34" charset="0"/>
              </a:rPr>
              <a:t> </a:t>
            </a:r>
            <a:r>
              <a:rPr lang="sr-Latn-RS" altLang="sr-Latn-RS" smtClean="0">
                <a:cs typeface="Arial" panose="020B0604020202020204" pitchFamily="34" charset="0"/>
              </a:rPr>
              <a:t>о</a:t>
            </a:r>
            <a:r>
              <a:rPr lang="en-US" altLang="sr-Latn-RS" smtClean="0">
                <a:cs typeface="Arial" panose="020B0604020202020204" pitchFamily="34" charset="0"/>
              </a:rPr>
              <a:t> </a:t>
            </a:r>
            <a:r>
              <a:rPr lang="sr-Latn-RS" altLang="sr-Latn-RS" smtClean="0">
                <a:cs typeface="Arial" panose="020B0604020202020204" pitchFamily="34" charset="0"/>
              </a:rPr>
              <a:t>границама</a:t>
            </a:r>
            <a:r>
              <a:rPr lang="en-US" altLang="sr-Latn-RS" smtClean="0">
                <a:cs typeface="Arial" panose="020B0604020202020204" pitchFamily="34" charset="0"/>
              </a:rPr>
              <a:t> </a:t>
            </a:r>
            <a:r>
              <a:rPr lang="sr-Latn-RS" altLang="sr-Latn-RS" smtClean="0">
                <a:cs typeface="Arial" panose="020B0604020202020204" pitchFamily="34" charset="0"/>
              </a:rPr>
              <a:t>излагања</a:t>
            </a:r>
            <a:r>
              <a:rPr lang="en-US" altLang="sr-Latn-RS" smtClean="0">
                <a:cs typeface="Arial" panose="020B0604020202020204" pitchFamily="34" charset="0"/>
              </a:rPr>
              <a:t> </a:t>
            </a:r>
            <a:r>
              <a:rPr lang="sr-Latn-RS" altLang="sr-Latn-RS" smtClean="0">
                <a:cs typeface="Arial" panose="020B0604020202020204" pitchFamily="34" charset="0"/>
              </a:rPr>
              <a:t>Сл</a:t>
            </a:r>
            <a:r>
              <a:rPr lang="en-US" altLang="sr-Latn-RS" smtClean="0">
                <a:cs typeface="Arial" panose="020B0604020202020204" pitchFamily="34" charset="0"/>
              </a:rPr>
              <a:t>.</a:t>
            </a:r>
            <a:r>
              <a:rPr lang="sr-Latn-RS" altLang="sr-Latn-RS" smtClean="0">
                <a:cs typeface="Arial" panose="020B0604020202020204" pitchFamily="34" charset="0"/>
              </a:rPr>
              <a:t>глс</a:t>
            </a:r>
            <a:r>
              <a:rPr lang="en-US" altLang="sr-Latn-RS" smtClean="0">
                <a:cs typeface="Arial" panose="020B0604020202020204" pitchFamily="34" charset="0"/>
              </a:rPr>
              <a:t>. </a:t>
            </a:r>
            <a:r>
              <a:rPr lang="sr-Latn-RS" altLang="sr-Latn-RS" smtClean="0">
                <a:cs typeface="Arial" panose="020B0604020202020204" pitchFamily="34" charset="0"/>
              </a:rPr>
              <a:t>РС</a:t>
            </a:r>
            <a:r>
              <a:rPr lang="en-US" altLang="sr-Latn-RS" smtClean="0">
                <a:cs typeface="Arial" panose="020B0604020202020204" pitchFamily="34" charset="0"/>
              </a:rPr>
              <a:t> 86/2011</a:t>
            </a:r>
          </a:p>
        </p:txBody>
      </p:sp>
      <p:sp>
        <p:nvSpPr>
          <p:cNvPr id="4" name="Rectangle 3"/>
          <p:cNvSpPr/>
          <p:nvPr/>
        </p:nvSpPr>
        <p:spPr>
          <a:xfrm>
            <a:off x="2289175" y="1430339"/>
            <a:ext cx="8077200" cy="4524315"/>
          </a:xfrm>
          <a:prstGeom prst="rect">
            <a:avLst/>
          </a:prstGeom>
        </p:spPr>
        <p:txBody>
          <a:bodyPr>
            <a:spAutoFit/>
          </a:bodyPr>
          <a:lstStyle/>
          <a:p>
            <a:pPr eaLnBrk="1" hangingPunct="1">
              <a:defRPr/>
            </a:pPr>
            <a:r>
              <a:rPr lang="x-none" sz="2400" b="1" dirty="0">
                <a:solidFill>
                  <a:srgbClr val="FF0000"/>
                </a:solidFill>
                <a:effectLst>
                  <a:outerShdw blurRad="38100" dist="38100" dir="2700000" algn="tl">
                    <a:srgbClr val="000000">
                      <a:alpha val="43137"/>
                    </a:srgbClr>
                  </a:outerShdw>
                </a:effectLst>
              </a:rPr>
              <a:t>контролисана</a:t>
            </a:r>
            <a:r>
              <a:rPr lang="vi-VN" sz="2400" b="1" dirty="0">
                <a:solidFill>
                  <a:srgbClr val="FF0000"/>
                </a:solidFill>
                <a:effectLst>
                  <a:outerShdw blurRad="38100" dist="38100" dir="2700000" algn="tl">
                    <a:srgbClr val="000000">
                      <a:alpha val="43137"/>
                    </a:srgbClr>
                  </a:outerShdw>
                </a:effectLst>
              </a:rPr>
              <a:t> </a:t>
            </a:r>
            <a:r>
              <a:rPr lang="x-none" sz="2400" b="1" dirty="0">
                <a:solidFill>
                  <a:srgbClr val="FF0000"/>
                </a:solidFill>
                <a:effectLst>
                  <a:outerShdw blurRad="38100" dist="38100" dir="2700000" algn="tl">
                    <a:srgbClr val="000000">
                      <a:alpha val="43137"/>
                    </a:srgbClr>
                  </a:outerShdw>
                </a:effectLst>
              </a:rPr>
              <a:t>зона </a:t>
            </a:r>
            <a:r>
              <a:rPr lang="x-none" sz="2400" dirty="0"/>
              <a:t>је</a:t>
            </a:r>
            <a:r>
              <a:rPr lang="vi-VN" sz="2400" dirty="0"/>
              <a:t> </a:t>
            </a:r>
            <a:r>
              <a:rPr lang="x-none" sz="2400" dirty="0"/>
              <a:t>радијациона</a:t>
            </a:r>
            <a:r>
              <a:rPr lang="vi-VN" sz="2400" dirty="0"/>
              <a:t> </a:t>
            </a:r>
            <a:r>
              <a:rPr lang="x-none" sz="2400" dirty="0"/>
              <a:t>зона</a:t>
            </a:r>
            <a:r>
              <a:rPr lang="vi-VN" sz="2400" dirty="0"/>
              <a:t> </a:t>
            </a:r>
            <a:r>
              <a:rPr lang="x-none" sz="2400" dirty="0"/>
              <a:t>у</a:t>
            </a:r>
            <a:r>
              <a:rPr lang="vi-VN" sz="2400" dirty="0"/>
              <a:t> </a:t>
            </a:r>
            <a:r>
              <a:rPr lang="x-none" sz="2400" dirty="0"/>
              <a:t>којој</a:t>
            </a:r>
            <a:r>
              <a:rPr lang="vi-VN" sz="2400" dirty="0"/>
              <a:t> </a:t>
            </a:r>
            <a:r>
              <a:rPr lang="x-none" sz="2400" dirty="0"/>
              <a:t>се</a:t>
            </a:r>
            <a:r>
              <a:rPr lang="vi-VN" sz="2400" dirty="0"/>
              <a:t> </a:t>
            </a:r>
            <a:r>
              <a:rPr lang="x-none" sz="2400" dirty="0"/>
              <a:t>захтева</a:t>
            </a:r>
            <a:r>
              <a:rPr lang="vi-VN" sz="2400" dirty="0"/>
              <a:t> </a:t>
            </a:r>
            <a:r>
              <a:rPr lang="x-none" sz="2400" dirty="0"/>
              <a:t>примена</a:t>
            </a:r>
            <a:r>
              <a:rPr lang="vi-VN" sz="2400" dirty="0"/>
              <a:t> </a:t>
            </a:r>
            <a:r>
              <a:rPr lang="x-none" sz="2400" dirty="0"/>
              <a:t>општих</a:t>
            </a:r>
            <a:r>
              <a:rPr lang="vi-VN" sz="2400" dirty="0"/>
              <a:t> </a:t>
            </a:r>
            <a:r>
              <a:rPr lang="x-none" sz="2400" dirty="0"/>
              <a:t>и</a:t>
            </a:r>
            <a:r>
              <a:rPr lang="vi-VN" sz="2400" dirty="0"/>
              <a:t> </a:t>
            </a:r>
            <a:r>
              <a:rPr lang="x-none" sz="2400" dirty="0"/>
              <a:t>специфичних</a:t>
            </a:r>
            <a:r>
              <a:rPr lang="vi-VN" sz="2400" dirty="0"/>
              <a:t> </a:t>
            </a:r>
            <a:r>
              <a:rPr lang="x-none" sz="2400" dirty="0"/>
              <a:t>заштитних</a:t>
            </a:r>
            <a:r>
              <a:rPr lang="vi-VN" sz="2400" dirty="0"/>
              <a:t> </a:t>
            </a:r>
            <a:r>
              <a:rPr lang="x-none" sz="2400" dirty="0"/>
              <a:t>мера</a:t>
            </a:r>
            <a:r>
              <a:rPr lang="vi-VN" sz="2400" dirty="0"/>
              <a:t> </a:t>
            </a:r>
            <a:r>
              <a:rPr lang="x-none" sz="2400" dirty="0"/>
              <a:t>и</a:t>
            </a:r>
            <a:r>
              <a:rPr lang="vi-VN" sz="2400" dirty="0"/>
              <a:t> </a:t>
            </a:r>
            <a:r>
              <a:rPr lang="x-none" sz="2400" dirty="0"/>
              <a:t>поштовање</a:t>
            </a:r>
            <a:r>
              <a:rPr lang="vi-VN" sz="2400" dirty="0"/>
              <a:t> </a:t>
            </a:r>
            <a:r>
              <a:rPr lang="x-none" sz="2400" dirty="0"/>
              <a:t>сигурносних</a:t>
            </a:r>
            <a:r>
              <a:rPr lang="vi-VN" sz="2400" dirty="0"/>
              <a:t> </a:t>
            </a:r>
            <a:r>
              <a:rPr lang="x-none" sz="2400" dirty="0"/>
              <a:t>процедура</a:t>
            </a:r>
            <a:r>
              <a:rPr lang="vi-VN" sz="2400" dirty="0"/>
              <a:t> </a:t>
            </a:r>
            <a:r>
              <a:rPr lang="x-none" sz="2400" dirty="0"/>
              <a:t>ради</a:t>
            </a:r>
            <a:r>
              <a:rPr lang="vi-VN" sz="2400" dirty="0"/>
              <a:t> </a:t>
            </a:r>
            <a:r>
              <a:rPr lang="x-none" sz="2400" dirty="0"/>
              <a:t>контроле</a:t>
            </a:r>
            <a:r>
              <a:rPr lang="vi-VN" sz="2400" dirty="0"/>
              <a:t> </a:t>
            </a:r>
            <a:r>
              <a:rPr lang="x-none" sz="2400" dirty="0"/>
              <a:t>нормалног</a:t>
            </a:r>
            <a:r>
              <a:rPr lang="vi-VN" sz="2400" dirty="0"/>
              <a:t> </a:t>
            </a:r>
            <a:r>
              <a:rPr lang="x-none" sz="2400" dirty="0"/>
              <a:t>излагања</a:t>
            </a:r>
            <a:r>
              <a:rPr lang="vi-VN" sz="2400" dirty="0"/>
              <a:t> </a:t>
            </a:r>
            <a:r>
              <a:rPr lang="x-none" sz="2400" dirty="0"/>
              <a:t>јонизујућем</a:t>
            </a:r>
            <a:r>
              <a:rPr lang="vi-VN" sz="2400" dirty="0"/>
              <a:t> </a:t>
            </a:r>
            <a:r>
              <a:rPr lang="x-none" sz="2400" dirty="0"/>
              <a:t>зрачењу</a:t>
            </a:r>
            <a:r>
              <a:rPr lang="vi-VN" sz="2400" dirty="0"/>
              <a:t> </a:t>
            </a:r>
            <a:r>
              <a:rPr lang="x-none" sz="2400" dirty="0"/>
              <a:t>и</a:t>
            </a:r>
            <a:r>
              <a:rPr lang="vi-VN" sz="2400" dirty="0"/>
              <a:t> </a:t>
            </a:r>
            <a:r>
              <a:rPr lang="x-none" sz="2400" dirty="0"/>
              <a:t>спречавања</a:t>
            </a:r>
            <a:r>
              <a:rPr lang="vi-VN" sz="2400" dirty="0"/>
              <a:t> </a:t>
            </a:r>
            <a:r>
              <a:rPr lang="x-none" sz="2400" dirty="0"/>
              <a:t>ширења</a:t>
            </a:r>
            <a:r>
              <a:rPr lang="vi-VN" sz="2400" dirty="0"/>
              <a:t> </a:t>
            </a:r>
            <a:r>
              <a:rPr lang="x-none" sz="2400" dirty="0"/>
              <a:t>контаминације</a:t>
            </a:r>
            <a:r>
              <a:rPr lang="vi-VN" sz="2400" dirty="0"/>
              <a:t> </a:t>
            </a:r>
            <a:r>
              <a:rPr lang="x-none" sz="2400" dirty="0"/>
              <a:t>у</a:t>
            </a:r>
            <a:r>
              <a:rPr lang="vi-VN" sz="2400" dirty="0"/>
              <a:t> </a:t>
            </a:r>
            <a:r>
              <a:rPr lang="x-none" sz="2400" dirty="0"/>
              <a:t>нормалним</a:t>
            </a:r>
            <a:r>
              <a:rPr lang="vi-VN" sz="2400" dirty="0"/>
              <a:t> </a:t>
            </a:r>
            <a:r>
              <a:rPr lang="x-none" sz="2400" dirty="0"/>
              <a:t>радним</a:t>
            </a:r>
            <a:r>
              <a:rPr lang="vi-VN" sz="2400" dirty="0"/>
              <a:t> </a:t>
            </a:r>
            <a:r>
              <a:rPr lang="x-none" sz="2400" dirty="0"/>
              <a:t>условима</a:t>
            </a:r>
            <a:r>
              <a:rPr lang="vi-VN" sz="2400" dirty="0"/>
              <a:t>, </a:t>
            </a:r>
            <a:r>
              <a:rPr lang="x-none" sz="2400" dirty="0"/>
              <a:t>као</a:t>
            </a:r>
            <a:r>
              <a:rPr lang="vi-VN" sz="2400" dirty="0"/>
              <a:t> </a:t>
            </a:r>
            <a:r>
              <a:rPr lang="x-none" sz="2400" dirty="0"/>
              <a:t>и</a:t>
            </a:r>
            <a:r>
              <a:rPr lang="vi-VN" sz="2400" dirty="0"/>
              <a:t> </a:t>
            </a:r>
            <a:r>
              <a:rPr lang="x-none" sz="2400" dirty="0"/>
              <a:t>превенцију</a:t>
            </a:r>
            <a:r>
              <a:rPr lang="vi-VN" sz="2400" dirty="0"/>
              <a:t> </a:t>
            </a:r>
            <a:r>
              <a:rPr lang="x-none" sz="2400" dirty="0"/>
              <a:t>и</a:t>
            </a:r>
            <a:r>
              <a:rPr lang="vi-VN" sz="2400" dirty="0"/>
              <a:t> </a:t>
            </a:r>
            <a:r>
              <a:rPr lang="x-none" sz="2400" dirty="0"/>
              <a:t>ограничавање</a:t>
            </a:r>
            <a:r>
              <a:rPr lang="vi-VN" sz="2400" dirty="0"/>
              <a:t> </a:t>
            </a:r>
            <a:r>
              <a:rPr lang="x-none" sz="2400" dirty="0"/>
              <a:t>потенцијалних</a:t>
            </a:r>
            <a:r>
              <a:rPr lang="vi-VN" sz="2400" dirty="0"/>
              <a:t> </a:t>
            </a:r>
            <a:r>
              <a:rPr lang="x-none" sz="2400" dirty="0"/>
              <a:t>излагања</a:t>
            </a:r>
          </a:p>
          <a:p>
            <a:pPr eaLnBrk="1" hangingPunct="1">
              <a:defRPr/>
            </a:pPr>
            <a:endParaRPr lang="vi-VN" sz="2400" dirty="0"/>
          </a:p>
          <a:p>
            <a:pPr eaLnBrk="1" hangingPunct="1">
              <a:defRPr/>
            </a:pPr>
            <a:r>
              <a:rPr lang="x-none" sz="2400" b="1" dirty="0">
                <a:solidFill>
                  <a:srgbClr val="FF0000"/>
                </a:solidFill>
                <a:effectLst>
                  <a:outerShdw blurRad="38100" dist="38100" dir="2700000" algn="tl">
                    <a:srgbClr val="000000">
                      <a:alpha val="43137"/>
                    </a:srgbClr>
                  </a:outerShdw>
                </a:effectLst>
              </a:rPr>
              <a:t>надгледана</a:t>
            </a:r>
            <a:r>
              <a:rPr lang="vi-VN" sz="2400" b="1" dirty="0">
                <a:solidFill>
                  <a:srgbClr val="FF0000"/>
                </a:solidFill>
                <a:effectLst>
                  <a:outerShdw blurRad="38100" dist="38100" dir="2700000" algn="tl">
                    <a:srgbClr val="000000">
                      <a:alpha val="43137"/>
                    </a:srgbClr>
                  </a:outerShdw>
                </a:effectLst>
              </a:rPr>
              <a:t> </a:t>
            </a:r>
            <a:r>
              <a:rPr lang="x-none" sz="2400" b="1" dirty="0">
                <a:solidFill>
                  <a:srgbClr val="FF0000"/>
                </a:solidFill>
                <a:effectLst>
                  <a:outerShdw blurRad="38100" dist="38100" dir="2700000" algn="tl">
                    <a:srgbClr val="000000">
                      <a:alpha val="43137"/>
                    </a:srgbClr>
                  </a:outerShdw>
                </a:effectLst>
              </a:rPr>
              <a:t>зона </a:t>
            </a:r>
            <a:r>
              <a:rPr lang="x-none" sz="2400" dirty="0"/>
              <a:t>је</a:t>
            </a:r>
            <a:r>
              <a:rPr lang="vi-VN" sz="2400" dirty="0"/>
              <a:t> </a:t>
            </a:r>
            <a:r>
              <a:rPr lang="x-none" sz="2400" dirty="0"/>
              <a:t>радијациона</a:t>
            </a:r>
            <a:r>
              <a:rPr lang="vi-VN" sz="2400" dirty="0"/>
              <a:t> </a:t>
            </a:r>
            <a:r>
              <a:rPr lang="x-none" sz="2400" dirty="0"/>
              <a:t>зона</a:t>
            </a:r>
            <a:r>
              <a:rPr lang="vi-VN" sz="2400" dirty="0"/>
              <a:t> </a:t>
            </a:r>
            <a:r>
              <a:rPr lang="x-none" sz="2400" dirty="0"/>
              <a:t>која</a:t>
            </a:r>
            <a:r>
              <a:rPr lang="vi-VN" sz="2400" dirty="0"/>
              <a:t> </a:t>
            </a:r>
            <a:r>
              <a:rPr lang="x-none" sz="2400" dirty="0"/>
              <a:t>није</a:t>
            </a:r>
            <a:r>
              <a:rPr lang="vi-VN" sz="2400" dirty="0"/>
              <a:t> </a:t>
            </a:r>
            <a:r>
              <a:rPr lang="x-none" sz="2400" dirty="0"/>
              <a:t>означена</a:t>
            </a:r>
            <a:r>
              <a:rPr lang="vi-VN" sz="2400" dirty="0"/>
              <a:t> </a:t>
            </a:r>
            <a:r>
              <a:rPr lang="x-none" sz="2400" dirty="0"/>
              <a:t>као</a:t>
            </a:r>
            <a:r>
              <a:rPr lang="vi-VN" sz="2400" dirty="0"/>
              <a:t> </a:t>
            </a:r>
            <a:r>
              <a:rPr lang="x-none" sz="2400" dirty="0"/>
              <a:t>контролисана</a:t>
            </a:r>
            <a:r>
              <a:rPr lang="vi-VN" sz="2400" dirty="0"/>
              <a:t> </a:t>
            </a:r>
            <a:r>
              <a:rPr lang="x-none" sz="2400" dirty="0"/>
              <a:t>зона</a:t>
            </a:r>
            <a:r>
              <a:rPr lang="vi-VN" sz="2400" dirty="0"/>
              <a:t> </a:t>
            </a:r>
            <a:r>
              <a:rPr lang="x-none" sz="2400" dirty="0"/>
              <a:t>и</a:t>
            </a:r>
            <a:r>
              <a:rPr lang="vi-VN" sz="2400" dirty="0"/>
              <a:t> </a:t>
            </a:r>
            <a:r>
              <a:rPr lang="x-none" sz="2400" dirty="0"/>
              <a:t>у</a:t>
            </a:r>
            <a:r>
              <a:rPr lang="vi-VN" sz="2400" dirty="0"/>
              <a:t> </a:t>
            </a:r>
            <a:r>
              <a:rPr lang="x-none" sz="2400" dirty="0"/>
              <a:t>којој</a:t>
            </a:r>
            <a:r>
              <a:rPr lang="vi-VN" sz="2400" dirty="0"/>
              <a:t> </a:t>
            </a:r>
            <a:r>
              <a:rPr lang="x-none" sz="2400" dirty="0"/>
              <a:t>се</a:t>
            </a:r>
            <a:r>
              <a:rPr lang="vi-VN" sz="2400" dirty="0"/>
              <a:t> </a:t>
            </a:r>
            <a:r>
              <a:rPr lang="x-none" sz="2400" dirty="0"/>
              <a:t>не</a:t>
            </a:r>
            <a:r>
              <a:rPr lang="vi-VN" sz="2400" dirty="0"/>
              <a:t> </a:t>
            </a:r>
            <a:r>
              <a:rPr lang="x-none" sz="2400" dirty="0"/>
              <a:t>захтева</a:t>
            </a:r>
            <a:r>
              <a:rPr lang="vi-VN" sz="2400" dirty="0"/>
              <a:t> </a:t>
            </a:r>
            <a:r>
              <a:rPr lang="x-none" sz="2400" dirty="0"/>
              <a:t>примена</a:t>
            </a:r>
            <a:r>
              <a:rPr lang="vi-VN" sz="2400" dirty="0"/>
              <a:t> </a:t>
            </a:r>
            <a:r>
              <a:rPr lang="x-none" sz="2400" dirty="0"/>
              <a:t>специјалних</a:t>
            </a:r>
            <a:r>
              <a:rPr lang="vi-VN" sz="2400" dirty="0"/>
              <a:t> </a:t>
            </a:r>
            <a:r>
              <a:rPr lang="x-none" sz="2400" dirty="0"/>
              <a:t>заштитних</a:t>
            </a:r>
            <a:r>
              <a:rPr lang="vi-VN" sz="2400" dirty="0"/>
              <a:t> </a:t>
            </a:r>
            <a:r>
              <a:rPr lang="x-none" sz="2400" dirty="0"/>
              <a:t>мера</a:t>
            </a:r>
            <a:r>
              <a:rPr lang="vi-VN" sz="2400" dirty="0"/>
              <a:t> </a:t>
            </a:r>
            <a:r>
              <a:rPr lang="x-none" sz="2400" dirty="0"/>
              <a:t>и</a:t>
            </a:r>
            <a:r>
              <a:rPr lang="vi-VN" sz="2400" dirty="0"/>
              <a:t> </a:t>
            </a:r>
            <a:r>
              <a:rPr lang="x-none" sz="2400" dirty="0"/>
              <a:t>поштовање</a:t>
            </a:r>
            <a:r>
              <a:rPr lang="vi-VN" sz="2400" dirty="0"/>
              <a:t> </a:t>
            </a:r>
            <a:r>
              <a:rPr lang="x-none" sz="2400" dirty="0"/>
              <a:t>специјалних</a:t>
            </a:r>
            <a:r>
              <a:rPr lang="vi-VN" sz="2400" dirty="0"/>
              <a:t> </a:t>
            </a:r>
            <a:r>
              <a:rPr lang="x-none" sz="2400" dirty="0"/>
              <a:t>сигурносних</a:t>
            </a:r>
            <a:r>
              <a:rPr lang="vi-VN" sz="2400" dirty="0"/>
              <a:t> </a:t>
            </a:r>
            <a:r>
              <a:rPr lang="x-none" sz="2400" dirty="0"/>
              <a:t>процедура</a:t>
            </a:r>
            <a:r>
              <a:rPr lang="vi-VN" sz="2400" dirty="0"/>
              <a:t>, </a:t>
            </a:r>
            <a:r>
              <a:rPr lang="x-none" sz="2400" dirty="0"/>
              <a:t>иако</a:t>
            </a:r>
            <a:r>
              <a:rPr lang="vi-VN" sz="2400" dirty="0"/>
              <a:t> </a:t>
            </a:r>
            <a:r>
              <a:rPr lang="x-none" sz="2400" dirty="0"/>
              <a:t>су</a:t>
            </a:r>
            <a:r>
              <a:rPr lang="vi-VN" sz="2400" dirty="0"/>
              <a:t> </a:t>
            </a:r>
            <a:r>
              <a:rPr lang="x-none" sz="2400" dirty="0"/>
              <a:t>услови</a:t>
            </a:r>
            <a:r>
              <a:rPr lang="vi-VN" sz="2400" dirty="0"/>
              <a:t> </a:t>
            </a:r>
            <a:r>
              <a:rPr lang="x-none" sz="2400" dirty="0"/>
              <a:t>професионалног</a:t>
            </a:r>
            <a:r>
              <a:rPr lang="vi-VN" sz="2400" dirty="0"/>
              <a:t> </a:t>
            </a:r>
            <a:r>
              <a:rPr lang="x-none" sz="2400" dirty="0"/>
              <a:t>излагања</a:t>
            </a:r>
            <a:r>
              <a:rPr lang="vi-VN" sz="2400" dirty="0"/>
              <a:t> </a:t>
            </a:r>
            <a:r>
              <a:rPr lang="x-none" sz="2400" dirty="0"/>
              <a:t>јонизујућем</a:t>
            </a:r>
            <a:r>
              <a:rPr lang="vi-VN" sz="2400" dirty="0"/>
              <a:t> </a:t>
            </a:r>
            <a:r>
              <a:rPr lang="x-none" sz="2400" dirty="0"/>
              <a:t>зрачењу</a:t>
            </a:r>
            <a:r>
              <a:rPr lang="vi-VN" sz="2400" dirty="0"/>
              <a:t> </a:t>
            </a:r>
            <a:r>
              <a:rPr lang="x-none" sz="2400" dirty="0"/>
              <a:t>контролисани</a:t>
            </a:r>
            <a:endParaRPr lang="vi-VN" sz="2400" dirty="0"/>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5613" y="1679576"/>
            <a:ext cx="6223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7988" y="2363788"/>
            <a:ext cx="590550"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25890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1" y="228600"/>
            <a:ext cx="1762125"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1" y="304801"/>
            <a:ext cx="26193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286000"/>
            <a:ext cx="3086100"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0" y="457200"/>
            <a:ext cx="3024188" cy="161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57764" y="3859214"/>
            <a:ext cx="4986337" cy="218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6" descr="Image result for radioactivity sig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958263" y="2244726"/>
            <a:ext cx="104775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17802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1" y="2590800"/>
            <a:ext cx="3730625"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743201"/>
            <a:ext cx="3810000" cy="376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11"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304800"/>
            <a:ext cx="2990850" cy="229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6" descr="http://www.mt.mahidol.ac.th/e-learning/instrumentation/NMP_chap2_48/dose_calibrato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152400"/>
            <a:ext cx="2800350" cy="254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30507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304800"/>
            <a:ext cx="784225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07749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www.biodex.com/sites/default/files/imagecache/product_landing_large/radioactiv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0" y="260350"/>
            <a:ext cx="8466138"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88232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Trefoi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3931" y="3929744"/>
            <a:ext cx="2476500" cy="279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4"/>
          <p:cNvSpPr>
            <a:spLocks noChangeArrowheads="1"/>
          </p:cNvSpPr>
          <p:nvPr/>
        </p:nvSpPr>
        <p:spPr bwMode="auto">
          <a:xfrm>
            <a:off x="555171" y="381001"/>
            <a:ext cx="10450286" cy="3365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lnSpc>
                <a:spcPct val="150000"/>
              </a:lnSpc>
              <a:spcBef>
                <a:spcPct val="0"/>
              </a:spcBef>
              <a:buFontTx/>
              <a:buNone/>
            </a:pPr>
            <a:r>
              <a:rPr lang="en-US" altLang="sr-Latn-RS" sz="1800" dirty="0" err="1">
                <a:latin typeface="Arial" panose="020B0604020202020204" pitchFamily="34" charset="0"/>
              </a:rPr>
              <a:t>Међународни</a:t>
            </a:r>
            <a:r>
              <a:rPr lang="en-US" altLang="sr-Latn-RS" sz="1800" dirty="0">
                <a:latin typeface="Arial" panose="020B0604020202020204" pitchFamily="34" charset="0"/>
              </a:rPr>
              <a:t> </a:t>
            </a:r>
            <a:r>
              <a:rPr lang="en-US" altLang="sr-Latn-RS" sz="1800" dirty="0" err="1">
                <a:latin typeface="Arial" panose="020B0604020202020204" pitchFamily="34" charset="0"/>
              </a:rPr>
              <a:t>знак</a:t>
            </a:r>
            <a:r>
              <a:rPr lang="en-US" altLang="sr-Latn-RS" sz="1800" dirty="0">
                <a:latin typeface="Arial" panose="020B0604020202020204" pitchFamily="34" charset="0"/>
              </a:rPr>
              <a:t> </a:t>
            </a:r>
            <a:r>
              <a:rPr lang="en-US" altLang="sr-Latn-RS" sz="1800" dirty="0" err="1">
                <a:latin typeface="Arial" panose="020B0604020202020204" pitchFamily="34" charset="0"/>
              </a:rPr>
              <a:t>јонизујућег</a:t>
            </a:r>
            <a:r>
              <a:rPr lang="en-US" altLang="sr-Latn-RS" sz="1800" dirty="0">
                <a:latin typeface="Arial" panose="020B0604020202020204" pitchFamily="34" charset="0"/>
              </a:rPr>
              <a:t> </a:t>
            </a:r>
            <a:r>
              <a:rPr lang="en-US" altLang="sr-Latn-RS" sz="1800" dirty="0" err="1">
                <a:latin typeface="Arial" panose="020B0604020202020204" pitchFamily="34" charset="0"/>
              </a:rPr>
              <a:t>зрачења</a:t>
            </a:r>
            <a:r>
              <a:rPr lang="en-US" altLang="sr-Latn-RS" sz="1800" dirty="0">
                <a:latin typeface="Arial" panose="020B0604020202020204" pitchFamily="34" charset="0"/>
              </a:rPr>
              <a:t> </a:t>
            </a:r>
            <a:r>
              <a:rPr lang="en-US" altLang="sr-Latn-RS" sz="1800" dirty="0" err="1">
                <a:latin typeface="Arial" panose="020B0604020202020204" pitchFamily="34" charset="0"/>
              </a:rPr>
              <a:t>осмишљен</a:t>
            </a:r>
            <a:r>
              <a:rPr lang="en-US" altLang="sr-Latn-RS" sz="1800" dirty="0">
                <a:latin typeface="Arial" panose="020B0604020202020204" pitchFamily="34" charset="0"/>
              </a:rPr>
              <a:t> </a:t>
            </a:r>
            <a:r>
              <a:rPr lang="en-US" altLang="sr-Latn-RS" sz="1800" dirty="0" err="1">
                <a:latin typeface="Arial" panose="020B0604020202020204" pitchFamily="34" charset="0"/>
              </a:rPr>
              <a:t>је</a:t>
            </a:r>
            <a:r>
              <a:rPr lang="en-US" altLang="sr-Latn-RS" sz="1800" dirty="0">
                <a:latin typeface="Arial" panose="020B0604020202020204" pitchFamily="34" charset="0"/>
              </a:rPr>
              <a:t> </a:t>
            </a:r>
            <a:r>
              <a:rPr lang="en-US" altLang="sr-Latn-RS" sz="1800" dirty="0" err="1">
                <a:latin typeface="Arial" panose="020B0604020202020204" pitchFamily="34" charset="0"/>
              </a:rPr>
              <a:t>пре</a:t>
            </a:r>
            <a:r>
              <a:rPr lang="en-US" altLang="sr-Latn-RS" sz="1800" dirty="0">
                <a:latin typeface="Arial" panose="020B0604020202020204" pitchFamily="34" charset="0"/>
              </a:rPr>
              <a:t> </a:t>
            </a:r>
            <a:r>
              <a:rPr lang="en-US" altLang="sr-Latn-RS" sz="1800" dirty="0" err="1">
                <a:latin typeface="Arial" panose="020B0604020202020204" pitchFamily="34" charset="0"/>
              </a:rPr>
              <a:t>педесетак</a:t>
            </a:r>
            <a:r>
              <a:rPr lang="en-US" altLang="sr-Latn-RS" sz="1800" dirty="0">
                <a:latin typeface="Arial" panose="020B0604020202020204" pitchFamily="34" charset="0"/>
              </a:rPr>
              <a:t> </a:t>
            </a:r>
            <a:r>
              <a:rPr lang="en-US" altLang="sr-Latn-RS" sz="1800" dirty="0" err="1">
                <a:latin typeface="Arial" panose="020B0604020202020204" pitchFamily="34" charset="0"/>
              </a:rPr>
              <a:t>година</a:t>
            </a:r>
            <a:r>
              <a:rPr lang="en-US" altLang="sr-Latn-RS" sz="1800" dirty="0">
                <a:latin typeface="Arial" panose="020B0604020202020204" pitchFamily="34" charset="0"/>
              </a:rPr>
              <a:t>, </a:t>
            </a:r>
            <a:r>
              <a:rPr lang="en-US" altLang="sr-Latn-RS" sz="1800" dirty="0" err="1">
                <a:latin typeface="Arial" panose="020B0604020202020204" pitchFamily="34" charset="0"/>
              </a:rPr>
              <a:t>за</a:t>
            </a:r>
            <a:r>
              <a:rPr lang="en-US" altLang="sr-Latn-RS" sz="1800" dirty="0">
                <a:latin typeface="Arial" panose="020B0604020202020204" pitchFamily="34" charset="0"/>
              </a:rPr>
              <a:t> </a:t>
            </a:r>
            <a:r>
              <a:rPr lang="en-US" altLang="sr-Latn-RS" sz="1800" dirty="0" err="1">
                <a:latin typeface="Arial" panose="020B0604020202020204" pitchFamily="34" charset="0"/>
              </a:rPr>
              <a:t>интерне</a:t>
            </a:r>
            <a:r>
              <a:rPr lang="en-US" altLang="sr-Latn-RS" sz="1800" dirty="0">
                <a:latin typeface="Arial" panose="020B0604020202020204" pitchFamily="34" charset="0"/>
              </a:rPr>
              <a:t> </a:t>
            </a:r>
            <a:r>
              <a:rPr lang="en-US" altLang="sr-Latn-RS" sz="1800" dirty="0" err="1">
                <a:latin typeface="Arial" panose="020B0604020202020204" pitchFamily="34" charset="0"/>
              </a:rPr>
              <a:t>потребе</a:t>
            </a:r>
            <a:r>
              <a:rPr lang="en-US" altLang="sr-Latn-RS" sz="1800" dirty="0">
                <a:latin typeface="Arial" panose="020B0604020202020204" pitchFamily="34" charset="0"/>
              </a:rPr>
              <a:t>, </a:t>
            </a:r>
            <a:r>
              <a:rPr lang="en-US" altLang="sr-Latn-RS" sz="1800" dirty="0" err="1">
                <a:latin typeface="Arial" panose="020B0604020202020204" pitchFamily="34" charset="0"/>
              </a:rPr>
              <a:t>на</a:t>
            </a:r>
            <a:r>
              <a:rPr lang="en-US" altLang="sr-Latn-RS" sz="1800" dirty="0">
                <a:latin typeface="Arial" panose="020B0604020202020204" pitchFamily="34" charset="0"/>
              </a:rPr>
              <a:t> </a:t>
            </a:r>
            <a:r>
              <a:rPr lang="en-US" altLang="sr-Latn-RS" sz="1800" dirty="0" err="1">
                <a:latin typeface="Arial" panose="020B0604020202020204" pitchFamily="34" charset="0"/>
              </a:rPr>
              <a:t>калифорнијском</a:t>
            </a:r>
            <a:r>
              <a:rPr lang="en-US" altLang="sr-Latn-RS" sz="1800" dirty="0">
                <a:latin typeface="Arial" panose="020B0604020202020204" pitchFamily="34" charset="0"/>
              </a:rPr>
              <a:t> </a:t>
            </a:r>
            <a:r>
              <a:rPr lang="en-US" altLang="sr-Latn-RS" sz="1800" dirty="0" err="1">
                <a:latin typeface="Arial" panose="020B0604020202020204" pitchFamily="34" charset="0"/>
              </a:rPr>
              <a:t>Универзитету</a:t>
            </a:r>
            <a:r>
              <a:rPr lang="en-US" altLang="sr-Latn-RS" sz="1800" dirty="0">
                <a:latin typeface="Arial" panose="020B0604020202020204" pitchFamily="34" charset="0"/>
              </a:rPr>
              <a:t> </a:t>
            </a:r>
            <a:r>
              <a:rPr lang="en-US" altLang="sr-Latn-RS" sz="1800" dirty="0" err="1">
                <a:latin typeface="Arial" panose="020B0604020202020204" pitchFamily="34" charset="0"/>
              </a:rPr>
              <a:t>Berkеlеy</a:t>
            </a:r>
            <a:r>
              <a:rPr lang="en-US" altLang="sr-Latn-RS" sz="1800" dirty="0">
                <a:latin typeface="Arial" panose="020B0604020202020204" pitchFamily="34" charset="0"/>
              </a:rPr>
              <a:t> у </a:t>
            </a:r>
            <a:r>
              <a:rPr lang="en-US" altLang="sr-Latn-RS" sz="1800" dirty="0" err="1">
                <a:latin typeface="Arial" panose="020B0604020202020204" pitchFamily="34" charset="0"/>
              </a:rPr>
              <a:t>лабораторији</a:t>
            </a:r>
            <a:r>
              <a:rPr lang="en-US" altLang="sr-Latn-RS" sz="1800" dirty="0">
                <a:latin typeface="Arial" panose="020B0604020202020204" pitchFamily="34" charset="0"/>
              </a:rPr>
              <a:t> </a:t>
            </a:r>
            <a:r>
              <a:rPr lang="en-US" altLang="sr-Latn-RS" sz="1800" dirty="0" err="1">
                <a:latin typeface="Arial" panose="020B0604020202020204" pitchFamily="34" charset="0"/>
              </a:rPr>
              <a:t>која</a:t>
            </a:r>
            <a:r>
              <a:rPr lang="en-US" altLang="sr-Latn-RS" sz="1800" dirty="0">
                <a:latin typeface="Arial" panose="020B0604020202020204" pitchFamily="34" charset="0"/>
              </a:rPr>
              <a:t> </a:t>
            </a:r>
            <a:r>
              <a:rPr lang="en-US" altLang="sr-Latn-RS" sz="1800" dirty="0" err="1">
                <a:latin typeface="Arial" panose="020B0604020202020204" pitchFamily="34" charset="0"/>
              </a:rPr>
              <a:t>се</a:t>
            </a:r>
            <a:r>
              <a:rPr lang="en-US" altLang="sr-Latn-RS" sz="1800" dirty="0">
                <a:latin typeface="Arial" panose="020B0604020202020204" pitchFamily="34" charset="0"/>
              </a:rPr>
              <a:t> </a:t>
            </a:r>
            <a:r>
              <a:rPr lang="en-US" altLang="sr-Latn-RS" sz="1800" dirty="0" err="1">
                <a:latin typeface="Arial" panose="020B0604020202020204" pitchFamily="34" charset="0"/>
              </a:rPr>
              <a:t>бавила</a:t>
            </a:r>
            <a:r>
              <a:rPr lang="en-US" altLang="sr-Latn-RS" sz="1800" dirty="0">
                <a:latin typeface="Arial" panose="020B0604020202020204" pitchFamily="34" charset="0"/>
              </a:rPr>
              <a:t> </a:t>
            </a:r>
            <a:r>
              <a:rPr lang="en-US" altLang="sr-Latn-RS" sz="1800" dirty="0" err="1">
                <a:latin typeface="Arial" panose="020B0604020202020204" pitchFamily="34" charset="0"/>
              </a:rPr>
              <a:t>зрачењем</a:t>
            </a:r>
            <a:r>
              <a:rPr lang="en-US" altLang="sr-Latn-RS" sz="1800" dirty="0">
                <a:latin typeface="Arial" panose="020B0604020202020204" pitchFamily="34" charset="0"/>
              </a:rPr>
              <a:t>. </a:t>
            </a:r>
            <a:r>
              <a:rPr lang="en-US" altLang="sr-Latn-RS" sz="1800" dirty="0" err="1">
                <a:latin typeface="Arial" panose="020B0604020202020204" pitchFamily="34" charset="0"/>
              </a:rPr>
              <a:t>Тај</a:t>
            </a:r>
            <a:r>
              <a:rPr lang="en-US" altLang="sr-Latn-RS" sz="1800" dirty="0">
                <a:latin typeface="Arial" panose="020B0604020202020204" pitchFamily="34" charset="0"/>
              </a:rPr>
              <a:t> </a:t>
            </a:r>
            <a:r>
              <a:rPr lang="en-US" altLang="sr-Latn-RS" sz="1800" dirty="0" err="1">
                <a:latin typeface="Arial" panose="020B0604020202020204" pitchFamily="34" charset="0"/>
              </a:rPr>
              <a:t>се</a:t>
            </a:r>
            <a:r>
              <a:rPr lang="en-US" altLang="sr-Latn-RS" sz="1800" dirty="0">
                <a:latin typeface="Arial" panose="020B0604020202020204" pitchFamily="34" charset="0"/>
              </a:rPr>
              <a:t> </a:t>
            </a:r>
            <a:r>
              <a:rPr lang="en-US" altLang="sr-Latn-RS" sz="1800" dirty="0" err="1">
                <a:latin typeface="Arial" panose="020B0604020202020204" pitchFamily="34" charset="0"/>
              </a:rPr>
              <a:t>дизајн</a:t>
            </a:r>
            <a:r>
              <a:rPr lang="en-US" altLang="sr-Latn-RS" sz="1800" dirty="0">
                <a:latin typeface="Arial" panose="020B0604020202020204" pitchFamily="34" charset="0"/>
              </a:rPr>
              <a:t>, </a:t>
            </a:r>
            <a:r>
              <a:rPr lang="en-US" altLang="sr-Latn-RS" sz="1800" dirty="0" err="1">
                <a:latin typeface="Arial" panose="020B0604020202020204" pitchFamily="34" charset="0"/>
              </a:rPr>
              <a:t>популарно</a:t>
            </a:r>
            <a:r>
              <a:rPr lang="en-US" altLang="sr-Latn-RS" sz="1800" dirty="0">
                <a:latin typeface="Arial" panose="020B0604020202020204" pitchFamily="34" charset="0"/>
              </a:rPr>
              <a:t> </a:t>
            </a:r>
            <a:r>
              <a:rPr lang="en-US" altLang="sr-Latn-RS" sz="1800" dirty="0" err="1">
                <a:latin typeface="Arial" panose="020B0604020202020204" pitchFamily="34" charset="0"/>
              </a:rPr>
              <a:t>назван</a:t>
            </a:r>
            <a:r>
              <a:rPr lang="en-US" altLang="sr-Latn-RS" sz="1800" dirty="0">
                <a:latin typeface="Arial" panose="020B0604020202020204" pitchFamily="34" charset="0"/>
              </a:rPr>
              <a:t> </a:t>
            </a:r>
            <a:r>
              <a:rPr lang="en-US" altLang="sr-Latn-RS" sz="1800" dirty="0" err="1">
                <a:latin typeface="Arial" panose="020B0604020202020204" pitchFamily="34" charset="0"/>
              </a:rPr>
              <a:t>тролистом</a:t>
            </a:r>
            <a:r>
              <a:rPr lang="en-US" altLang="sr-Latn-RS" sz="1800" dirty="0">
                <a:latin typeface="Arial" panose="020B0604020202020204" pitchFamily="34" charset="0"/>
              </a:rPr>
              <a:t> (</a:t>
            </a:r>
            <a:r>
              <a:rPr lang="en-US" altLang="sr-Latn-RS" sz="1800" dirty="0" err="1">
                <a:latin typeface="Arial" panose="020B0604020202020204" pitchFamily="34" charset="0"/>
              </a:rPr>
              <a:t>trifoil</a:t>
            </a:r>
            <a:r>
              <a:rPr lang="en-US" altLang="sr-Latn-RS" sz="1800" dirty="0">
                <a:latin typeface="Arial" panose="020B0604020202020204" pitchFamily="34" charset="0"/>
              </a:rPr>
              <a:t>) </a:t>
            </a:r>
            <a:r>
              <a:rPr lang="en-US" altLang="sr-Latn-RS" sz="1800" dirty="0" err="1">
                <a:latin typeface="Arial" panose="020B0604020202020204" pitchFamily="34" charset="0"/>
              </a:rPr>
              <a:t>изузетном</a:t>
            </a:r>
            <a:r>
              <a:rPr lang="en-US" altLang="sr-Latn-RS" sz="1800" dirty="0">
                <a:latin typeface="Arial" panose="020B0604020202020204" pitchFamily="34" charset="0"/>
              </a:rPr>
              <a:t> </a:t>
            </a:r>
            <a:r>
              <a:rPr lang="en-US" altLang="sr-Latn-RS" sz="1800" dirty="0" err="1">
                <a:latin typeface="Arial" panose="020B0604020202020204" pitchFamily="34" charset="0"/>
              </a:rPr>
              <a:t>брзином</a:t>
            </a:r>
            <a:r>
              <a:rPr lang="en-US" altLang="sr-Latn-RS" sz="1800" dirty="0">
                <a:latin typeface="Arial" panose="020B0604020202020204" pitchFamily="34" charset="0"/>
              </a:rPr>
              <a:t> </a:t>
            </a:r>
            <a:r>
              <a:rPr lang="en-US" altLang="sr-Latn-RS" sz="1800" dirty="0" err="1">
                <a:latin typeface="Arial" panose="020B0604020202020204" pitchFamily="34" charset="0"/>
              </a:rPr>
              <a:t>проширио</a:t>
            </a:r>
            <a:r>
              <a:rPr lang="en-US" altLang="sr-Latn-RS" sz="1800" dirty="0">
                <a:latin typeface="Arial" panose="020B0604020202020204" pitchFamily="34" charset="0"/>
              </a:rPr>
              <a:t> </a:t>
            </a:r>
            <a:r>
              <a:rPr lang="en-US" altLang="sr-Latn-RS" sz="1800" dirty="0" err="1">
                <a:latin typeface="Arial" panose="020B0604020202020204" pitchFamily="34" charset="0"/>
              </a:rPr>
              <a:t>кроз</a:t>
            </a:r>
            <a:r>
              <a:rPr lang="en-US" altLang="sr-Latn-RS" sz="1800" dirty="0">
                <a:latin typeface="Arial" panose="020B0604020202020204" pitchFamily="34" charset="0"/>
              </a:rPr>
              <a:t> САД, </a:t>
            </a:r>
            <a:r>
              <a:rPr lang="en-US" altLang="sr-Latn-RS" sz="1800" dirty="0" err="1">
                <a:latin typeface="Arial" panose="020B0604020202020204" pitchFamily="34" charset="0"/>
              </a:rPr>
              <a:t>али</a:t>
            </a:r>
            <a:r>
              <a:rPr lang="en-US" altLang="sr-Latn-RS" sz="1800" dirty="0">
                <a:latin typeface="Arial" panose="020B0604020202020204" pitchFamily="34" charset="0"/>
              </a:rPr>
              <a:t> </a:t>
            </a:r>
            <a:r>
              <a:rPr lang="en-US" altLang="sr-Latn-RS" sz="1800" dirty="0" err="1">
                <a:latin typeface="Arial" panose="020B0604020202020204" pitchFamily="34" charset="0"/>
              </a:rPr>
              <a:t>је</a:t>
            </a:r>
            <a:r>
              <a:rPr lang="en-US" altLang="sr-Latn-RS" sz="1800" dirty="0">
                <a:latin typeface="Arial" panose="020B0604020202020204" pitchFamily="34" charset="0"/>
              </a:rPr>
              <a:t> </a:t>
            </a:r>
            <a:r>
              <a:rPr lang="en-US" altLang="sr-Latn-RS" sz="1800" dirty="0" err="1">
                <a:latin typeface="Arial" panose="020B0604020202020204" pitchFamily="34" charset="0"/>
              </a:rPr>
              <a:t>претходна</a:t>
            </a:r>
            <a:r>
              <a:rPr lang="en-US" altLang="sr-Latn-RS" sz="1800" dirty="0">
                <a:latin typeface="Arial" panose="020B0604020202020204" pitchFamily="34" charset="0"/>
              </a:rPr>
              <a:t> </a:t>
            </a:r>
            <a:r>
              <a:rPr lang="en-US" altLang="sr-Latn-RS" sz="1800" dirty="0" err="1">
                <a:latin typeface="Arial" panose="020B0604020202020204" pitchFamily="34" charset="0"/>
              </a:rPr>
              <a:t>плава</a:t>
            </a:r>
            <a:r>
              <a:rPr lang="en-US" altLang="sr-Latn-RS" sz="1800" dirty="0">
                <a:latin typeface="Arial" panose="020B0604020202020204" pitchFamily="34" charset="0"/>
              </a:rPr>
              <a:t> </a:t>
            </a:r>
            <a:r>
              <a:rPr lang="en-US" altLang="sr-Latn-RS" sz="1800" dirty="0" err="1">
                <a:latin typeface="Arial" panose="020B0604020202020204" pitchFamily="34" charset="0"/>
              </a:rPr>
              <a:t>подлога</a:t>
            </a:r>
            <a:r>
              <a:rPr lang="en-US" altLang="sr-Latn-RS" sz="1800" dirty="0">
                <a:latin typeface="Arial" panose="020B0604020202020204" pitchFamily="34" charset="0"/>
              </a:rPr>
              <a:t>, </a:t>
            </a:r>
            <a:r>
              <a:rPr lang="en-US" altLang="sr-Latn-RS" sz="1800" dirty="0" err="1">
                <a:latin typeface="Arial" panose="020B0604020202020204" pitchFamily="34" charset="0"/>
              </a:rPr>
              <a:t>замењена</a:t>
            </a:r>
            <a:r>
              <a:rPr lang="en-US" altLang="sr-Latn-RS" sz="1800" dirty="0">
                <a:latin typeface="Arial" panose="020B0604020202020204" pitchFamily="34" charset="0"/>
              </a:rPr>
              <a:t> </a:t>
            </a:r>
            <a:r>
              <a:rPr lang="en-US" altLang="sr-Latn-RS" sz="1800" dirty="0" err="1">
                <a:latin typeface="Arial" panose="020B0604020202020204" pitchFamily="34" charset="0"/>
              </a:rPr>
              <a:t>видљивијом</a:t>
            </a:r>
            <a:r>
              <a:rPr lang="en-US" altLang="sr-Latn-RS" sz="1800" dirty="0">
                <a:latin typeface="Arial" panose="020B0604020202020204" pitchFamily="34" charset="0"/>
              </a:rPr>
              <a:t> </a:t>
            </a:r>
            <a:r>
              <a:rPr lang="en-US" altLang="sr-Latn-RS" sz="1800" dirty="0" err="1">
                <a:latin typeface="Arial" panose="020B0604020202020204" pitchFamily="34" charset="0"/>
              </a:rPr>
              <a:t>жутом</a:t>
            </a:r>
            <a:r>
              <a:rPr lang="en-US" altLang="sr-Latn-RS" sz="1800" dirty="0">
                <a:latin typeface="Arial" panose="020B0604020202020204" pitchFamily="34" charset="0"/>
              </a:rPr>
              <a:t>. </a:t>
            </a:r>
            <a:r>
              <a:rPr lang="en-US" altLang="sr-Latn-RS" sz="1800" dirty="0" err="1">
                <a:latin typeface="Arial" panose="020B0604020202020204" pitchFamily="34" charset="0"/>
              </a:rPr>
              <a:t>Како</a:t>
            </a:r>
            <a:r>
              <a:rPr lang="en-US" altLang="sr-Latn-RS" sz="1800" dirty="0">
                <a:latin typeface="Arial" panose="020B0604020202020204" pitchFamily="34" charset="0"/>
              </a:rPr>
              <a:t> </a:t>
            </a:r>
            <a:r>
              <a:rPr lang="en-US" altLang="sr-Latn-RS" sz="1800" dirty="0" err="1">
                <a:latin typeface="Arial" panose="020B0604020202020204" pitchFamily="34" charset="0"/>
              </a:rPr>
              <a:t>је</a:t>
            </a:r>
            <a:r>
              <a:rPr lang="en-US" altLang="sr-Latn-RS" sz="1800" dirty="0">
                <a:latin typeface="Arial" panose="020B0604020202020204" pitchFamily="34" charset="0"/>
              </a:rPr>
              <a:t> </a:t>
            </a:r>
            <a:r>
              <a:rPr lang="en-US" altLang="sr-Latn-RS" sz="1800" dirty="0" err="1">
                <a:latin typeface="Arial" panose="020B0604020202020204" pitchFamily="34" charset="0"/>
              </a:rPr>
              <a:t>знак</a:t>
            </a:r>
            <a:r>
              <a:rPr lang="en-US" altLang="sr-Latn-RS" sz="1800" dirty="0">
                <a:latin typeface="Arial" panose="020B0604020202020204" pitchFamily="34" charset="0"/>
              </a:rPr>
              <a:t> </a:t>
            </a:r>
            <a:r>
              <a:rPr lang="en-US" altLang="sr-Latn-RS" sz="1800" dirty="0" err="1">
                <a:latin typeface="Arial" panose="020B0604020202020204" pitchFamily="34" charset="0"/>
              </a:rPr>
              <a:t>већ</a:t>
            </a:r>
            <a:r>
              <a:rPr lang="en-US" altLang="sr-Latn-RS" sz="1800" dirty="0">
                <a:latin typeface="Arial" panose="020B0604020202020204" pitchFamily="34" charset="0"/>
              </a:rPr>
              <a:t> </a:t>
            </a:r>
            <a:r>
              <a:rPr lang="en-US" altLang="sr-Latn-RS" sz="1800" dirty="0" err="1">
                <a:latin typeface="Arial" panose="020B0604020202020204" pitchFamily="34" charset="0"/>
              </a:rPr>
              <a:t>био</a:t>
            </a:r>
            <a:r>
              <a:rPr lang="en-US" altLang="sr-Latn-RS" sz="1800" dirty="0">
                <a:latin typeface="Arial" panose="020B0604020202020204" pitchFamily="34" charset="0"/>
              </a:rPr>
              <a:t> у </a:t>
            </a:r>
            <a:r>
              <a:rPr lang="en-US" altLang="sr-Latn-RS" sz="1800" dirty="0" err="1">
                <a:latin typeface="Arial" panose="020B0604020202020204" pitchFamily="34" charset="0"/>
              </a:rPr>
              <a:t>широкој</a:t>
            </a:r>
            <a:r>
              <a:rPr lang="en-US" altLang="sr-Latn-RS" sz="1800" dirty="0">
                <a:latin typeface="Arial" panose="020B0604020202020204" pitchFamily="34" charset="0"/>
              </a:rPr>
              <a:t> </a:t>
            </a:r>
            <a:r>
              <a:rPr lang="en-US" altLang="sr-Latn-RS" sz="1800" dirty="0" err="1">
                <a:latin typeface="Arial" panose="020B0604020202020204" pitchFamily="34" charset="0"/>
              </a:rPr>
              <a:t>употреби</a:t>
            </a:r>
            <a:r>
              <a:rPr lang="en-US" altLang="sr-Latn-RS" sz="1800" dirty="0">
                <a:latin typeface="Arial" panose="020B0604020202020204" pitchFamily="34" charset="0"/>
              </a:rPr>
              <a:t>, </a:t>
            </a:r>
            <a:r>
              <a:rPr lang="en-US" altLang="sr-Latn-RS" sz="1800" dirty="0" err="1">
                <a:latin typeface="Arial" panose="020B0604020202020204" pitchFamily="34" charset="0"/>
              </a:rPr>
              <a:t>Међународна</a:t>
            </a:r>
            <a:r>
              <a:rPr lang="en-US" altLang="sr-Latn-RS" sz="1800" dirty="0">
                <a:latin typeface="Arial" panose="020B0604020202020204" pitchFamily="34" charset="0"/>
              </a:rPr>
              <a:t> </a:t>
            </a:r>
            <a:r>
              <a:rPr lang="en-US" altLang="sr-Latn-RS" sz="1800" dirty="0" err="1">
                <a:latin typeface="Arial" panose="020B0604020202020204" pitchFamily="34" charset="0"/>
              </a:rPr>
              <a:t>организација</a:t>
            </a:r>
            <a:r>
              <a:rPr lang="en-US" altLang="sr-Latn-RS" sz="1800" dirty="0">
                <a:latin typeface="Arial" panose="020B0604020202020204" pitchFamily="34" charset="0"/>
              </a:rPr>
              <a:t> </a:t>
            </a:r>
            <a:r>
              <a:rPr lang="en-US" altLang="sr-Latn-RS" sz="1800" dirty="0" err="1">
                <a:latin typeface="Arial" panose="020B0604020202020204" pitchFamily="34" charset="0"/>
              </a:rPr>
              <a:t>за</a:t>
            </a:r>
            <a:r>
              <a:rPr lang="en-US" altLang="sr-Latn-RS" sz="1800" dirty="0">
                <a:latin typeface="Arial" panose="020B0604020202020204" pitchFamily="34" charset="0"/>
              </a:rPr>
              <a:t> </a:t>
            </a:r>
            <a:r>
              <a:rPr lang="en-US" altLang="sr-Latn-RS" sz="1800" dirty="0" err="1">
                <a:latin typeface="Arial" panose="020B0604020202020204" pitchFamily="34" charset="0"/>
              </a:rPr>
              <a:t>стандардизацију</a:t>
            </a:r>
            <a:r>
              <a:rPr lang="en-US" altLang="sr-Latn-RS" sz="1800" dirty="0">
                <a:latin typeface="Arial" panose="020B0604020202020204" pitchFamily="34" charset="0"/>
              </a:rPr>
              <a:t> </a:t>
            </a:r>
            <a:r>
              <a:rPr lang="en-US" altLang="sr-Latn-RS" sz="1800" dirty="0" err="1">
                <a:latin typeface="Arial" panose="020B0604020202020204" pitchFamily="34" charset="0"/>
              </a:rPr>
              <a:t>имала</a:t>
            </a:r>
            <a:r>
              <a:rPr lang="en-US" altLang="sr-Latn-RS" sz="1800" dirty="0">
                <a:latin typeface="Arial" panose="020B0604020202020204" pitchFamily="34" charset="0"/>
              </a:rPr>
              <a:t> </a:t>
            </a:r>
            <a:r>
              <a:rPr lang="en-US" altLang="sr-Latn-RS" sz="1800" dirty="0" err="1">
                <a:latin typeface="Arial" panose="020B0604020202020204" pitchFamily="34" charset="0"/>
              </a:rPr>
              <a:t>је</a:t>
            </a:r>
            <a:r>
              <a:rPr lang="en-US" altLang="sr-Latn-RS" sz="1800" dirty="0">
                <a:latin typeface="Arial" panose="020B0604020202020204" pitchFamily="34" charset="0"/>
              </a:rPr>
              <a:t> </a:t>
            </a:r>
            <a:r>
              <a:rPr lang="en-US" altLang="sr-Latn-RS" sz="1800" dirty="0" err="1">
                <a:latin typeface="Arial" panose="020B0604020202020204" pitchFamily="34" charset="0"/>
              </a:rPr>
              <a:t>лаган</a:t>
            </a:r>
            <a:r>
              <a:rPr lang="en-US" altLang="sr-Latn-RS" sz="1800" dirty="0">
                <a:latin typeface="Arial" panose="020B0604020202020204" pitchFamily="34" charset="0"/>
              </a:rPr>
              <a:t> </a:t>
            </a:r>
            <a:r>
              <a:rPr lang="en-US" altLang="sr-Latn-RS" sz="1800" dirty="0" err="1">
                <a:latin typeface="Arial" panose="020B0604020202020204" pitchFamily="34" charset="0"/>
              </a:rPr>
              <a:t>задатак</a:t>
            </a:r>
            <a:r>
              <a:rPr lang="en-US" altLang="sr-Latn-RS" sz="1800" dirty="0">
                <a:latin typeface="Arial" panose="020B0604020202020204" pitchFamily="34" charset="0"/>
              </a:rPr>
              <a:t> </a:t>
            </a:r>
            <a:r>
              <a:rPr lang="en-US" altLang="sr-Latn-RS" sz="1800" dirty="0" err="1">
                <a:latin typeface="Arial" panose="020B0604020202020204" pitchFamily="34" charset="0"/>
              </a:rPr>
              <a:t>да</a:t>
            </a:r>
            <a:r>
              <a:rPr lang="en-US" altLang="sr-Latn-RS" sz="1800" dirty="0">
                <a:latin typeface="Arial" panose="020B0604020202020204" pitchFamily="34" charset="0"/>
              </a:rPr>
              <a:t> </a:t>
            </a:r>
            <a:r>
              <a:rPr lang="en-US" altLang="sr-Latn-RS" sz="1800" dirty="0" err="1">
                <a:latin typeface="Arial" panose="020B0604020202020204" pitchFamily="34" charset="0"/>
              </a:rPr>
              <a:t>године</a:t>
            </a:r>
            <a:r>
              <a:rPr lang="en-US" altLang="sr-Latn-RS" sz="1800" dirty="0">
                <a:latin typeface="Arial" panose="020B0604020202020204" pitchFamily="34" charset="0"/>
              </a:rPr>
              <a:t> 1975., </a:t>
            </a:r>
            <a:r>
              <a:rPr lang="en-US" altLang="sr-Latn-RS" sz="1800" dirty="0" err="1">
                <a:latin typeface="Arial" panose="020B0604020202020204" pitchFamily="34" charset="0"/>
              </a:rPr>
              <a:t>под</a:t>
            </a:r>
            <a:r>
              <a:rPr lang="en-US" altLang="sr-Latn-RS" sz="1800" dirty="0">
                <a:latin typeface="Arial" panose="020B0604020202020204" pitchFamily="34" charset="0"/>
              </a:rPr>
              <a:t> </a:t>
            </a:r>
            <a:r>
              <a:rPr lang="en-US" altLang="sr-Latn-RS" sz="1800" dirty="0" err="1">
                <a:latin typeface="Arial" panose="020B0604020202020204" pitchFamily="34" charset="0"/>
              </a:rPr>
              <a:t>кодом</a:t>
            </a:r>
            <a:r>
              <a:rPr lang="en-US" altLang="sr-Latn-RS" sz="1800" dirty="0">
                <a:latin typeface="Arial" panose="020B0604020202020204" pitchFamily="34" charset="0"/>
              </a:rPr>
              <a:t> ИСО 361-1975(Е), </a:t>
            </a:r>
            <a:r>
              <a:rPr lang="en-US" altLang="sr-Latn-RS" sz="1800" dirty="0" err="1">
                <a:latin typeface="Arial" panose="020B0604020202020204" pitchFamily="34" charset="0"/>
              </a:rPr>
              <a:t>стандардизује</a:t>
            </a:r>
            <a:r>
              <a:rPr lang="en-US" altLang="sr-Latn-RS" sz="1800" dirty="0">
                <a:latin typeface="Arial" panose="020B0604020202020204" pitchFamily="34" charset="0"/>
              </a:rPr>
              <a:t> </a:t>
            </a:r>
            <a:r>
              <a:rPr lang="en-US" altLang="sr-Latn-RS" sz="1800" dirty="0" err="1">
                <a:latin typeface="Arial" panose="020B0604020202020204" pitchFamily="34" charset="0"/>
              </a:rPr>
              <a:t>међународни</a:t>
            </a:r>
            <a:r>
              <a:rPr lang="en-US" altLang="sr-Latn-RS" sz="1800" dirty="0">
                <a:latin typeface="Arial" panose="020B0604020202020204" pitchFamily="34" charset="0"/>
              </a:rPr>
              <a:t> </a:t>
            </a:r>
            <a:r>
              <a:rPr lang="en-US" altLang="sr-Latn-RS" sz="1800" dirty="0" err="1">
                <a:latin typeface="Arial" panose="020B0604020202020204" pitchFamily="34" charset="0"/>
              </a:rPr>
              <a:t>знак</a:t>
            </a:r>
            <a:r>
              <a:rPr lang="en-US" altLang="sr-Latn-RS" sz="1800" dirty="0">
                <a:latin typeface="Arial" panose="020B0604020202020204" pitchFamily="34" charset="0"/>
              </a:rPr>
              <a:t> </a:t>
            </a:r>
            <a:r>
              <a:rPr lang="en-US" altLang="sr-Latn-RS" sz="1800" dirty="0" err="1">
                <a:latin typeface="Arial" panose="020B0604020202020204" pitchFamily="34" charset="0"/>
              </a:rPr>
              <a:t>јонизујућег</a:t>
            </a:r>
            <a:r>
              <a:rPr lang="en-US" altLang="sr-Latn-RS" sz="1800" dirty="0">
                <a:latin typeface="Arial" panose="020B0604020202020204" pitchFamily="34" charset="0"/>
              </a:rPr>
              <a:t> </a:t>
            </a:r>
            <a:r>
              <a:rPr lang="en-US" altLang="sr-Latn-RS" sz="1800" dirty="0" err="1">
                <a:latin typeface="Arial" panose="020B0604020202020204" pitchFamily="34" charset="0"/>
              </a:rPr>
              <a:t>зрачења</a:t>
            </a:r>
            <a:r>
              <a:rPr lang="en-US" altLang="sr-Latn-RS" sz="1800" dirty="0">
                <a:latin typeface="Arial" panose="020B0604020202020204" pitchFamily="34" charset="0"/>
              </a:rPr>
              <a:t> (Basic </a:t>
            </a:r>
            <a:r>
              <a:rPr lang="en-US" altLang="sr-Latn-RS" sz="1800" dirty="0" err="1">
                <a:latin typeface="Arial" panose="020B0604020202020204" pitchFamily="34" charset="0"/>
              </a:rPr>
              <a:t>jonizing</a:t>
            </a:r>
            <a:r>
              <a:rPr lang="en-US" altLang="sr-Latn-RS" sz="1800" dirty="0">
                <a:latin typeface="Arial" panose="020B0604020202020204" pitchFamily="34" charset="0"/>
              </a:rPr>
              <a:t> radiation symbol) </a:t>
            </a:r>
            <a:r>
              <a:rPr lang="en-US" altLang="sr-Latn-RS" sz="1800" dirty="0" err="1">
                <a:latin typeface="Arial" panose="020B0604020202020204" pitchFamily="34" charset="0"/>
              </a:rPr>
              <a:t>као</a:t>
            </a:r>
            <a:r>
              <a:rPr lang="en-US" altLang="sr-Latn-RS" sz="1800" dirty="0">
                <a:latin typeface="Arial" panose="020B0604020202020204" pitchFamily="34" charset="0"/>
              </a:rPr>
              <a:t> </a:t>
            </a:r>
            <a:r>
              <a:rPr lang="en-US" altLang="sr-Latn-RS" sz="1800" dirty="0" err="1">
                <a:latin typeface="Arial" panose="020B0604020202020204" pitchFamily="34" charset="0"/>
              </a:rPr>
              <a:t>шест</a:t>
            </a:r>
            <a:r>
              <a:rPr lang="en-US" altLang="sr-Latn-RS" sz="1800" dirty="0">
                <a:latin typeface="Arial" panose="020B0604020202020204" pitchFamily="34" charset="0"/>
              </a:rPr>
              <a:t> </a:t>
            </a:r>
            <a:r>
              <a:rPr lang="en-US" altLang="sr-Latn-RS" sz="1800" dirty="0" err="1">
                <a:latin typeface="Arial" panose="020B0604020202020204" pitchFamily="34" charset="0"/>
              </a:rPr>
              <a:t>једнаких</a:t>
            </a:r>
            <a:r>
              <a:rPr lang="en-US" altLang="sr-Latn-RS" sz="1800" dirty="0">
                <a:latin typeface="Arial" panose="020B0604020202020204" pitchFamily="34" charset="0"/>
              </a:rPr>
              <a:t> </a:t>
            </a:r>
            <a:r>
              <a:rPr lang="en-US" altLang="sr-Latn-RS" sz="1800" dirty="0" err="1">
                <a:latin typeface="Arial" panose="020B0604020202020204" pitchFamily="34" charset="0"/>
              </a:rPr>
              <a:t>кружних</a:t>
            </a:r>
            <a:r>
              <a:rPr lang="en-US" altLang="sr-Latn-RS" sz="1800" dirty="0">
                <a:latin typeface="Arial" panose="020B0604020202020204" pitchFamily="34" charset="0"/>
              </a:rPr>
              <a:t> </a:t>
            </a:r>
            <a:r>
              <a:rPr lang="en-US" altLang="sr-Latn-RS" sz="1800" dirty="0" err="1">
                <a:latin typeface="Arial" panose="020B0604020202020204" pitchFamily="34" charset="0"/>
              </a:rPr>
              <a:t>исечака</a:t>
            </a:r>
            <a:r>
              <a:rPr lang="en-US" altLang="sr-Latn-RS" sz="1800" dirty="0">
                <a:latin typeface="Arial" panose="020B0604020202020204" pitchFamily="34" charset="0"/>
              </a:rPr>
              <a:t>, </a:t>
            </a:r>
            <a:r>
              <a:rPr lang="en-US" altLang="sr-Latn-RS" sz="1800" dirty="0" err="1">
                <a:latin typeface="Arial" panose="020B0604020202020204" pitchFamily="34" charset="0"/>
              </a:rPr>
              <a:t>три</a:t>
            </a:r>
            <a:r>
              <a:rPr lang="en-US" altLang="sr-Latn-RS" sz="1800" dirty="0">
                <a:latin typeface="Arial" panose="020B0604020202020204" pitchFamily="34" charset="0"/>
              </a:rPr>
              <a:t> </a:t>
            </a:r>
            <a:r>
              <a:rPr lang="en-US" altLang="sr-Latn-RS" sz="1800" dirty="0" err="1">
                <a:latin typeface="Arial" panose="020B0604020202020204" pitchFamily="34" charset="0"/>
              </a:rPr>
              <a:t>гримизно</a:t>
            </a:r>
            <a:r>
              <a:rPr lang="en-US" altLang="sr-Latn-RS" sz="1800" dirty="0">
                <a:latin typeface="Arial" panose="020B0604020202020204" pitchFamily="34" charset="0"/>
              </a:rPr>
              <a:t> </a:t>
            </a:r>
            <a:r>
              <a:rPr lang="en-US" altLang="sr-Latn-RS" sz="1800" dirty="0" err="1">
                <a:latin typeface="Arial" panose="020B0604020202020204" pitchFamily="34" charset="0"/>
              </a:rPr>
              <a:t>љубичаста</a:t>
            </a:r>
            <a:r>
              <a:rPr lang="en-US" altLang="sr-Latn-RS" sz="1800" dirty="0">
                <a:latin typeface="Arial" panose="020B0604020202020204" pitchFamily="34" charset="0"/>
              </a:rPr>
              <a:t> и </a:t>
            </a:r>
            <a:r>
              <a:rPr lang="en-US" altLang="sr-Latn-RS" sz="1800" dirty="0" err="1">
                <a:latin typeface="Arial" panose="020B0604020202020204" pitchFamily="34" charset="0"/>
              </a:rPr>
              <a:t>три</a:t>
            </a:r>
            <a:r>
              <a:rPr lang="en-US" altLang="sr-Latn-RS" sz="1800" dirty="0">
                <a:latin typeface="Arial" panose="020B0604020202020204" pitchFamily="34" charset="0"/>
              </a:rPr>
              <a:t> </a:t>
            </a:r>
            <a:r>
              <a:rPr lang="en-US" altLang="sr-Latn-RS" sz="1800" dirty="0" err="1">
                <a:latin typeface="Arial" panose="020B0604020202020204" pitchFamily="34" charset="0"/>
              </a:rPr>
              <a:t>жута</a:t>
            </a:r>
            <a:r>
              <a:rPr lang="en-US" altLang="sr-Latn-RS" sz="1800" dirty="0">
                <a:latin typeface="Arial" panose="020B0604020202020204" pitchFamily="34" charset="0"/>
              </a:rPr>
              <a:t>, с </a:t>
            </a:r>
            <a:r>
              <a:rPr lang="en-US" altLang="sr-Latn-RS" sz="1800" dirty="0" err="1">
                <a:latin typeface="Arial" panose="020B0604020202020204" pitchFamily="34" charset="0"/>
              </a:rPr>
              <a:t>централним</a:t>
            </a:r>
            <a:r>
              <a:rPr lang="en-US" altLang="sr-Latn-RS" sz="1800" dirty="0">
                <a:latin typeface="Arial" panose="020B0604020202020204" pitchFamily="34" charset="0"/>
              </a:rPr>
              <a:t> </a:t>
            </a:r>
            <a:r>
              <a:rPr lang="en-US" altLang="sr-Latn-RS" sz="1800" dirty="0" err="1">
                <a:latin typeface="Arial" panose="020B0604020202020204" pitchFamily="34" charset="0"/>
              </a:rPr>
              <a:t>кругом</a:t>
            </a:r>
            <a:r>
              <a:rPr lang="en-US" altLang="sr-Latn-RS" sz="1800" dirty="0">
                <a:latin typeface="Arial" panose="020B0604020202020204" pitchFamily="34" charset="0"/>
              </a:rPr>
              <a:t>.</a:t>
            </a:r>
          </a:p>
        </p:txBody>
      </p:sp>
      <p:pic>
        <p:nvPicPr>
          <p:cNvPr id="6148"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6363" y="5160963"/>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3581400"/>
            <a:ext cx="2286000" cy="150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4275" y="5172075"/>
            <a:ext cx="1390650"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2" descr="http://www.safetysign.com/images/source/large-images/H140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80891" y="4724400"/>
            <a:ext cx="1358900" cy="188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4" descr="http://www.safetysign.com/images/source/large-images/H1419.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100129" y="4697413"/>
            <a:ext cx="1379538" cy="191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67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defRPr/>
            </a:pPr>
            <a:r>
              <a:rPr lang="en-US" sz="3200"/>
              <a:t/>
            </a:r>
            <a:br>
              <a:rPr lang="en-US" sz="3200"/>
            </a:br>
            <a:r>
              <a:rPr lang="x-none" b="1" smtClean="0"/>
              <a:t>ПРЕГЛЕД ПРОПИСА </a:t>
            </a:r>
            <a:r>
              <a:rPr lang="x-none" b="1" dirty="0"/>
              <a:t>(1)</a:t>
            </a:r>
            <a:r>
              <a:rPr lang="en-US" b="1" dirty="0"/>
              <a:t/>
            </a:r>
            <a:br>
              <a:rPr lang="en-US" b="1" dirty="0"/>
            </a:br>
            <a:endParaRPr lang="en-US" b="1" dirty="0"/>
          </a:p>
        </p:txBody>
      </p:sp>
      <p:sp>
        <p:nvSpPr>
          <p:cNvPr id="3" name="Content Placeholder 2"/>
          <p:cNvSpPr>
            <a:spLocks noGrp="1"/>
          </p:cNvSpPr>
          <p:nvPr>
            <p:ph idx="1"/>
          </p:nvPr>
        </p:nvSpPr>
        <p:spPr>
          <a:xfrm>
            <a:off x="729343" y="1597025"/>
            <a:ext cx="10515600" cy="4351338"/>
          </a:xfrm>
        </p:spPr>
        <p:txBody>
          <a:bodyPr rtlCol="0">
            <a:normAutofit fontScale="85000" lnSpcReduction="10000"/>
          </a:bodyPr>
          <a:lstStyle/>
          <a:p>
            <a:pPr marL="0" indent="0">
              <a:buNone/>
              <a:defRPr/>
            </a:pPr>
            <a:endParaRPr lang="en-US" sz="2400" b="1" dirty="0"/>
          </a:p>
          <a:p>
            <a:pPr marL="0" indent="0" algn="just">
              <a:buNone/>
              <a:defRPr/>
            </a:pPr>
            <a:r>
              <a:rPr lang="en-US" sz="3000" dirty="0"/>
              <a:t>I.1.</a:t>
            </a:r>
            <a:r>
              <a:rPr lang="ru-RU" sz="3000" dirty="0"/>
              <a:t>1.      Закон о лековима и медицинским средствима </a:t>
            </a:r>
            <a:r>
              <a:rPr lang="ru-RU" sz="3000" i="1" dirty="0"/>
              <a:t>(Службени </a:t>
            </a:r>
            <a:r>
              <a:rPr lang="en-US" sz="3000" i="1" dirty="0"/>
              <a:t>  </a:t>
            </a:r>
            <a:r>
              <a:rPr lang="ru-RU" sz="3000" i="1" dirty="0"/>
              <a:t>гласник </a:t>
            </a:r>
            <a:r>
              <a:rPr lang="en-US" sz="3000" i="1" dirty="0"/>
              <a:t> </a:t>
            </a:r>
            <a:r>
              <a:rPr lang="ru-RU" sz="3000" i="1" dirty="0"/>
              <a:t>РС, бр. </a:t>
            </a:r>
            <a:r>
              <a:rPr lang="ru-RU" sz="3000" i="1" u="sng" dirty="0">
                <a:solidFill>
                  <a:srgbClr val="FF0000"/>
                </a:solidFill>
              </a:rPr>
              <a:t>30/2</a:t>
            </a:r>
            <a:r>
              <a:rPr lang="en-US" sz="3000" i="1" u="sng" dirty="0">
                <a:solidFill>
                  <a:srgbClr val="FF0000"/>
                </a:solidFill>
              </a:rPr>
              <a:t>010</a:t>
            </a:r>
            <a:r>
              <a:rPr lang="en-US" sz="3000" i="1" u="sng" dirty="0"/>
              <a:t> </a:t>
            </a:r>
            <a:r>
              <a:rPr lang="ru-RU" sz="3000" i="1" dirty="0"/>
              <a:t>и </a:t>
            </a:r>
            <a:r>
              <a:rPr lang="ru-RU" sz="3000" i="1" u="sng" dirty="0">
                <a:solidFill>
                  <a:srgbClr val="FF0000"/>
                </a:solidFill>
              </a:rPr>
              <a:t>107/2012</a:t>
            </a:r>
            <a:r>
              <a:rPr lang="ru-RU" sz="3000" i="1" u="sng" dirty="0"/>
              <a:t>);</a:t>
            </a:r>
            <a:endParaRPr lang="en-US" sz="3000" dirty="0"/>
          </a:p>
          <a:p>
            <a:pPr marL="0" indent="0" algn="just">
              <a:buNone/>
              <a:defRPr/>
            </a:pPr>
            <a:r>
              <a:rPr lang="en-US" sz="3000" dirty="0"/>
              <a:t> </a:t>
            </a:r>
          </a:p>
          <a:p>
            <a:pPr marL="457200" indent="-457200" algn="just">
              <a:buNone/>
              <a:defRPr/>
            </a:pPr>
            <a:r>
              <a:rPr lang="en-US" sz="3000" dirty="0"/>
              <a:t>I.1. </a:t>
            </a:r>
            <a:r>
              <a:rPr lang="x-none" sz="3000" dirty="0"/>
              <a:t>2.      Правилник</a:t>
            </a:r>
            <a:r>
              <a:rPr lang="en-US" sz="3000" dirty="0"/>
              <a:t> </a:t>
            </a:r>
            <a:r>
              <a:rPr lang="x-none" sz="3000" dirty="0"/>
              <a:t>о</a:t>
            </a:r>
            <a:r>
              <a:rPr lang="en-US" sz="3000" dirty="0"/>
              <a:t> </a:t>
            </a:r>
            <a:r>
              <a:rPr lang="x-none" sz="3000" dirty="0"/>
              <a:t>условима</a:t>
            </a:r>
            <a:r>
              <a:rPr lang="en-US" sz="3000" dirty="0"/>
              <a:t> </a:t>
            </a:r>
            <a:r>
              <a:rPr lang="x-none" sz="3000" dirty="0"/>
              <a:t>за</a:t>
            </a:r>
            <a:r>
              <a:rPr lang="en-US" sz="3000" dirty="0"/>
              <a:t> </a:t>
            </a:r>
            <a:r>
              <a:rPr lang="x-none" sz="3000" dirty="0">
                <a:solidFill>
                  <a:srgbClr val="FF0000"/>
                </a:solidFill>
              </a:rPr>
              <a:t>производњу</a:t>
            </a:r>
            <a:r>
              <a:rPr lang="en-US" sz="3000" dirty="0"/>
              <a:t> </a:t>
            </a:r>
            <a:r>
              <a:rPr lang="x-none" sz="3000" dirty="0"/>
              <a:t>лекова</a:t>
            </a:r>
            <a:r>
              <a:rPr lang="en-US" sz="3000" dirty="0"/>
              <a:t>, </a:t>
            </a:r>
            <a:r>
              <a:rPr lang="x-none" sz="3000" dirty="0"/>
              <a:t>садржају</a:t>
            </a:r>
            <a:r>
              <a:rPr lang="en-US" sz="3000" dirty="0"/>
              <a:t> </a:t>
            </a:r>
            <a:r>
              <a:rPr lang="x-none" sz="3000" dirty="0"/>
              <a:t>обрасца дозволе</a:t>
            </a:r>
            <a:r>
              <a:rPr lang="pl-PL" sz="3000" dirty="0"/>
              <a:t> </a:t>
            </a:r>
            <a:r>
              <a:rPr lang="x-none" sz="3000" dirty="0"/>
              <a:t>за</a:t>
            </a:r>
            <a:r>
              <a:rPr lang="pl-PL" sz="3000" dirty="0"/>
              <a:t> </a:t>
            </a:r>
            <a:r>
              <a:rPr lang="x-none" sz="3000" dirty="0"/>
              <a:t>производњу</a:t>
            </a:r>
            <a:r>
              <a:rPr lang="pl-PL" sz="3000" dirty="0"/>
              <a:t> </a:t>
            </a:r>
            <a:r>
              <a:rPr lang="x-none" sz="3000" dirty="0"/>
              <a:t>лека</a:t>
            </a:r>
            <a:r>
              <a:rPr lang="pl-PL" sz="3000" dirty="0"/>
              <a:t> </a:t>
            </a:r>
            <a:r>
              <a:rPr lang="x-none" sz="3000" dirty="0"/>
              <a:t>и</a:t>
            </a:r>
            <a:r>
              <a:rPr lang="pl-PL" sz="3000" dirty="0"/>
              <a:t> </a:t>
            </a:r>
            <a:r>
              <a:rPr lang="x-none" sz="3000" dirty="0"/>
              <a:t>Регистру</a:t>
            </a:r>
            <a:r>
              <a:rPr lang="pl-PL" sz="3000" dirty="0"/>
              <a:t> </a:t>
            </a:r>
            <a:r>
              <a:rPr lang="x-none" sz="3000" dirty="0"/>
              <a:t>издатих</a:t>
            </a:r>
            <a:r>
              <a:rPr lang="pl-PL" sz="3000" dirty="0"/>
              <a:t> </a:t>
            </a:r>
            <a:r>
              <a:rPr lang="x-none" sz="3000" dirty="0"/>
              <a:t>дозвола</a:t>
            </a:r>
            <a:r>
              <a:rPr lang="pl-PL" sz="3000" dirty="0"/>
              <a:t> </a:t>
            </a:r>
            <a:r>
              <a:rPr lang="x-none" sz="3000" dirty="0"/>
              <a:t>за производњу</a:t>
            </a:r>
            <a:r>
              <a:rPr lang="en-US" sz="3000" dirty="0"/>
              <a:t> </a:t>
            </a:r>
            <a:r>
              <a:rPr lang="x-none" sz="3000" dirty="0"/>
              <a:t>лекова </a:t>
            </a:r>
            <a:r>
              <a:rPr lang="ru-RU" sz="3000" i="1" dirty="0"/>
              <a:t>(Службени гласник РС, бр. </a:t>
            </a:r>
            <a:r>
              <a:rPr lang="ru-RU" sz="3000" i="1" u="sng" dirty="0">
                <a:solidFill>
                  <a:srgbClr val="FF0000"/>
                </a:solidFill>
              </a:rPr>
              <a:t>18/2012)</a:t>
            </a:r>
            <a:r>
              <a:rPr lang="ru-RU" sz="3000" i="1" u="sng" dirty="0"/>
              <a:t>;</a:t>
            </a:r>
          </a:p>
          <a:p>
            <a:pPr marL="457200" indent="-457200" algn="just">
              <a:buNone/>
              <a:defRPr/>
            </a:pPr>
            <a:r>
              <a:rPr lang="en-US" sz="3000" dirty="0"/>
              <a:t>I.1. </a:t>
            </a:r>
            <a:r>
              <a:rPr lang="x-none" sz="3000" dirty="0"/>
              <a:t>3.      Правилник</a:t>
            </a:r>
            <a:r>
              <a:rPr lang="pl-PL" sz="3000" dirty="0"/>
              <a:t> </a:t>
            </a:r>
            <a:r>
              <a:rPr lang="x-none" sz="3000" dirty="0"/>
              <a:t>о</a:t>
            </a:r>
            <a:r>
              <a:rPr lang="pl-PL" sz="3000" dirty="0"/>
              <a:t> </a:t>
            </a:r>
            <a:r>
              <a:rPr lang="x-none" sz="3000" dirty="0"/>
              <a:t>условима</a:t>
            </a:r>
            <a:r>
              <a:rPr lang="pl-PL" sz="3000" dirty="0"/>
              <a:t> </a:t>
            </a:r>
            <a:r>
              <a:rPr lang="x-none" sz="3000" dirty="0"/>
              <a:t>за</a:t>
            </a:r>
            <a:r>
              <a:rPr lang="pl-PL" sz="3000" dirty="0"/>
              <a:t> </a:t>
            </a:r>
            <a:r>
              <a:rPr lang="x-none" sz="3000" dirty="0">
                <a:solidFill>
                  <a:srgbClr val="FF0000"/>
                </a:solidFill>
              </a:rPr>
              <a:t>промет</a:t>
            </a:r>
            <a:r>
              <a:rPr lang="pl-PL" sz="3000" dirty="0"/>
              <a:t> </a:t>
            </a:r>
            <a:r>
              <a:rPr lang="x-none" sz="3000" dirty="0"/>
              <a:t>на</a:t>
            </a:r>
            <a:r>
              <a:rPr lang="pl-PL" sz="3000" dirty="0"/>
              <a:t> </a:t>
            </a:r>
            <a:r>
              <a:rPr lang="x-none" sz="3000" dirty="0"/>
              <a:t>велико</a:t>
            </a:r>
            <a:r>
              <a:rPr lang="pl-PL" sz="3000" dirty="0"/>
              <a:t> </a:t>
            </a:r>
            <a:r>
              <a:rPr lang="x-none" sz="3000" dirty="0"/>
              <a:t>лекова</a:t>
            </a:r>
            <a:r>
              <a:rPr lang="pl-PL" sz="3000" dirty="0"/>
              <a:t> </a:t>
            </a:r>
            <a:r>
              <a:rPr lang="x-none" sz="3000" dirty="0"/>
              <a:t>и</a:t>
            </a:r>
            <a:r>
              <a:rPr lang="pl-PL" sz="3000" dirty="0"/>
              <a:t> </a:t>
            </a:r>
            <a:r>
              <a:rPr lang="x-none" sz="3000" dirty="0"/>
              <a:t>медицинских средстава</a:t>
            </a:r>
            <a:r>
              <a:rPr lang="en-US" sz="3000" dirty="0"/>
              <a:t>, </a:t>
            </a:r>
            <a:r>
              <a:rPr lang="x-none" sz="3000" dirty="0"/>
              <a:t>подацима</a:t>
            </a:r>
            <a:r>
              <a:rPr lang="en-US" sz="3000" dirty="0"/>
              <a:t> </a:t>
            </a:r>
            <a:r>
              <a:rPr lang="x-none" sz="3000" dirty="0"/>
              <a:t>који</a:t>
            </a:r>
            <a:r>
              <a:rPr lang="en-US" sz="3000" dirty="0"/>
              <a:t> </a:t>
            </a:r>
            <a:r>
              <a:rPr lang="x-none" sz="3000" dirty="0"/>
              <a:t>се</a:t>
            </a:r>
            <a:r>
              <a:rPr lang="en-US" sz="3000" dirty="0"/>
              <a:t> </a:t>
            </a:r>
            <a:r>
              <a:rPr lang="x-none" sz="3000" dirty="0"/>
              <a:t>уписују</a:t>
            </a:r>
            <a:r>
              <a:rPr lang="en-US" sz="3000" dirty="0"/>
              <a:t> </a:t>
            </a:r>
            <a:r>
              <a:rPr lang="x-none" sz="3000" dirty="0"/>
              <a:t>у</a:t>
            </a:r>
            <a:r>
              <a:rPr lang="en-US" sz="3000" dirty="0"/>
              <a:t> </a:t>
            </a:r>
            <a:r>
              <a:rPr lang="x-none" sz="3000" dirty="0"/>
              <a:t>Регистар</a:t>
            </a:r>
            <a:r>
              <a:rPr lang="en-US" sz="3000" dirty="0"/>
              <a:t> </a:t>
            </a:r>
            <a:r>
              <a:rPr lang="x-none" sz="3000" dirty="0"/>
              <a:t>издатих</a:t>
            </a:r>
            <a:r>
              <a:rPr lang="en-US" sz="3000" dirty="0"/>
              <a:t> </a:t>
            </a:r>
            <a:r>
              <a:rPr lang="x-none" sz="3000" dirty="0"/>
              <a:t>дозвола за</a:t>
            </a:r>
            <a:r>
              <a:rPr lang="sv-SE" sz="3000" dirty="0"/>
              <a:t> </a:t>
            </a:r>
            <a:r>
              <a:rPr lang="x-none" sz="3000" dirty="0"/>
              <a:t>промет</a:t>
            </a:r>
            <a:r>
              <a:rPr lang="sv-SE" sz="3000" dirty="0"/>
              <a:t> </a:t>
            </a:r>
            <a:r>
              <a:rPr lang="x-none" sz="3000" dirty="0"/>
              <a:t>на</a:t>
            </a:r>
            <a:r>
              <a:rPr lang="sv-SE" sz="3000" dirty="0"/>
              <a:t> </a:t>
            </a:r>
            <a:r>
              <a:rPr lang="x-none" sz="3000" dirty="0"/>
              <a:t>велико</a:t>
            </a:r>
            <a:r>
              <a:rPr lang="sv-SE" sz="3000" dirty="0"/>
              <a:t> </a:t>
            </a:r>
            <a:r>
              <a:rPr lang="x-none" sz="3000" dirty="0"/>
              <a:t>лекова</a:t>
            </a:r>
            <a:r>
              <a:rPr lang="sv-SE" sz="3000" dirty="0"/>
              <a:t> </a:t>
            </a:r>
            <a:r>
              <a:rPr lang="x-none" sz="3000" dirty="0"/>
              <a:t>и</a:t>
            </a:r>
            <a:r>
              <a:rPr lang="sv-SE" sz="3000" dirty="0"/>
              <a:t> </a:t>
            </a:r>
            <a:r>
              <a:rPr lang="x-none" sz="3000" dirty="0"/>
              <a:t>медицинских</a:t>
            </a:r>
            <a:r>
              <a:rPr lang="sv-SE" sz="3000" dirty="0"/>
              <a:t> </a:t>
            </a:r>
            <a:r>
              <a:rPr lang="x-none" sz="3000" dirty="0"/>
              <a:t>средстава</a:t>
            </a:r>
            <a:r>
              <a:rPr lang="sv-SE" sz="3000" dirty="0"/>
              <a:t>, </a:t>
            </a:r>
            <a:r>
              <a:rPr lang="x-none" sz="3000" dirty="0"/>
              <a:t>као</a:t>
            </a:r>
            <a:r>
              <a:rPr lang="sv-SE" sz="3000" dirty="0"/>
              <a:t> </a:t>
            </a:r>
            <a:r>
              <a:rPr lang="x-none" sz="3000" dirty="0"/>
              <a:t>и</a:t>
            </a:r>
            <a:r>
              <a:rPr lang="sv-SE" sz="3000" dirty="0"/>
              <a:t> </a:t>
            </a:r>
            <a:r>
              <a:rPr lang="x-none" sz="3000" dirty="0"/>
              <a:t>начину уписа </a:t>
            </a:r>
            <a:r>
              <a:rPr lang="ru-RU" sz="3000" i="1" dirty="0"/>
              <a:t>(Службени гласник РС, бр. </a:t>
            </a:r>
            <a:r>
              <a:rPr lang="ru-RU" sz="3000" i="1" u="sng" dirty="0">
                <a:solidFill>
                  <a:srgbClr val="FF0000"/>
                </a:solidFill>
              </a:rPr>
              <a:t>10/2012)</a:t>
            </a:r>
            <a:r>
              <a:rPr lang="ru-RU" sz="3000" i="1" u="sng" dirty="0"/>
              <a:t>;</a:t>
            </a:r>
          </a:p>
          <a:p>
            <a:pPr>
              <a:buNone/>
              <a:defRPr/>
            </a:pPr>
            <a:endParaRPr lang="en-US" sz="2400" i="1" dirty="0"/>
          </a:p>
          <a:p>
            <a:pPr>
              <a:buNone/>
              <a:defRPr/>
            </a:pPr>
            <a:endParaRPr lang="en-US" sz="2400" dirty="0"/>
          </a:p>
          <a:p>
            <a:pPr>
              <a:buNone/>
              <a:defRPr/>
            </a:pPr>
            <a:endParaRPr lang="en-US" sz="2400" dirty="0"/>
          </a:p>
        </p:txBody>
      </p:sp>
    </p:spTree>
    <p:extLst>
      <p:ext uri="{BB962C8B-B14F-4D97-AF65-F5344CB8AC3E}">
        <p14:creationId xmlns:p14="http://schemas.microsoft.com/office/powerpoint/2010/main" val="30039896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x-none" b="1" smtClean="0"/>
              <a:t>ПРЕГЛЕД ПРОПИСА </a:t>
            </a:r>
            <a:r>
              <a:rPr lang="x-none" b="1" dirty="0" smtClean="0"/>
              <a:t>(</a:t>
            </a:r>
            <a:r>
              <a:rPr lang="en-US" b="1" dirty="0" smtClean="0"/>
              <a:t>2</a:t>
            </a:r>
            <a:r>
              <a:rPr lang="x-none" b="1" dirty="0" smtClean="0"/>
              <a:t>)</a:t>
            </a:r>
            <a:r>
              <a:rPr lang="en-US" b="1" dirty="0"/>
              <a:t/>
            </a:r>
            <a:br>
              <a:rPr lang="en-US" b="1" dirty="0"/>
            </a:br>
            <a:endParaRPr lang="en-US" dirty="0"/>
          </a:p>
        </p:txBody>
      </p:sp>
      <p:sp>
        <p:nvSpPr>
          <p:cNvPr id="3" name="Content Placeholder 2"/>
          <p:cNvSpPr>
            <a:spLocks noGrp="1"/>
          </p:cNvSpPr>
          <p:nvPr>
            <p:ph idx="1"/>
          </p:nvPr>
        </p:nvSpPr>
        <p:spPr/>
        <p:txBody>
          <a:bodyPr rtlCol="0">
            <a:normAutofit/>
          </a:bodyPr>
          <a:lstStyle/>
          <a:p>
            <a:pPr marL="0" indent="0" algn="just">
              <a:buNone/>
              <a:defRPr/>
            </a:pPr>
            <a:r>
              <a:rPr lang="en-US" dirty="0" smtClean="0"/>
              <a:t>I.1. </a:t>
            </a:r>
            <a:r>
              <a:rPr lang="x-none" dirty="0" smtClean="0"/>
              <a:t>4</a:t>
            </a:r>
            <a:r>
              <a:rPr lang="x-none" dirty="0"/>
              <a:t>.     </a:t>
            </a:r>
            <a:r>
              <a:rPr lang="ru-RU" dirty="0" smtClean="0"/>
              <a:t>Правилник о садржају и начину </a:t>
            </a:r>
            <a:r>
              <a:rPr lang="ru-RU" dirty="0" smtClean="0">
                <a:solidFill>
                  <a:srgbClr val="FF0000"/>
                </a:solidFill>
              </a:rPr>
              <a:t>обележавања</a:t>
            </a:r>
            <a:r>
              <a:rPr lang="ru-RU" dirty="0" smtClean="0"/>
              <a:t> спољњег и унутрашњег паковања лекa</a:t>
            </a:r>
            <a:r>
              <a:rPr lang="ru-RU" dirty="0"/>
              <a:t>, </a:t>
            </a:r>
            <a:r>
              <a:rPr lang="ru-RU" dirty="0" smtClean="0"/>
              <a:t>додатном обележавању, као и </a:t>
            </a:r>
            <a:r>
              <a:rPr lang="x-none" dirty="0" smtClean="0"/>
              <a:t>садржају упутства за лек </a:t>
            </a:r>
            <a:r>
              <a:rPr lang="ru-RU" i="1" dirty="0" smtClean="0"/>
              <a:t>(Службени гласник РС, бр. </a:t>
            </a:r>
            <a:r>
              <a:rPr lang="ru-RU" i="1" u="sng" dirty="0">
                <a:solidFill>
                  <a:srgbClr val="FF0000"/>
                </a:solidFill>
              </a:rPr>
              <a:t>41/2011);</a:t>
            </a:r>
            <a:endParaRPr lang="en-US" dirty="0">
              <a:solidFill>
                <a:srgbClr val="FF0000"/>
              </a:solidFill>
            </a:endParaRPr>
          </a:p>
          <a:p>
            <a:pPr marL="0" indent="0" algn="just">
              <a:buNone/>
              <a:defRPr/>
            </a:pPr>
            <a:r>
              <a:rPr lang="en-US" dirty="0" smtClean="0"/>
              <a:t>I.1. </a:t>
            </a:r>
            <a:r>
              <a:rPr lang="x-none" dirty="0" smtClean="0"/>
              <a:t>5</a:t>
            </a:r>
            <a:r>
              <a:rPr lang="x-none" dirty="0"/>
              <a:t>.      </a:t>
            </a:r>
            <a:r>
              <a:rPr lang="x-none" dirty="0" smtClean="0"/>
              <a:t>Правилник</a:t>
            </a:r>
            <a:r>
              <a:rPr lang="en-US" dirty="0" smtClean="0"/>
              <a:t> </a:t>
            </a:r>
            <a:r>
              <a:rPr lang="x-none" dirty="0" smtClean="0"/>
              <a:t>о</a:t>
            </a:r>
            <a:r>
              <a:rPr lang="en-US" dirty="0" smtClean="0"/>
              <a:t> </a:t>
            </a:r>
            <a:r>
              <a:rPr lang="x-none" dirty="0" smtClean="0"/>
              <a:t>документацији</a:t>
            </a:r>
            <a:r>
              <a:rPr lang="en-US" dirty="0" smtClean="0"/>
              <a:t> </a:t>
            </a:r>
            <a:r>
              <a:rPr lang="x-none" dirty="0" smtClean="0"/>
              <a:t>и</a:t>
            </a:r>
            <a:r>
              <a:rPr lang="en-US" dirty="0" smtClean="0"/>
              <a:t> </a:t>
            </a:r>
            <a:r>
              <a:rPr lang="x-none" dirty="0" smtClean="0"/>
              <a:t>начину</a:t>
            </a:r>
            <a:r>
              <a:rPr lang="en-US" dirty="0" smtClean="0"/>
              <a:t> </a:t>
            </a:r>
            <a:r>
              <a:rPr lang="x-none" dirty="0" smtClean="0">
                <a:solidFill>
                  <a:srgbClr val="FF0000"/>
                </a:solidFill>
              </a:rPr>
              <a:t>увоза</a:t>
            </a:r>
            <a:r>
              <a:rPr lang="en-US" dirty="0" smtClean="0">
                <a:solidFill>
                  <a:srgbClr val="FF0000"/>
                </a:solidFill>
              </a:rPr>
              <a:t> </a:t>
            </a:r>
            <a:r>
              <a:rPr lang="x-none" dirty="0" smtClean="0"/>
              <a:t>лекова</a:t>
            </a:r>
            <a:r>
              <a:rPr lang="en-US" dirty="0" smtClean="0"/>
              <a:t> </a:t>
            </a:r>
            <a:r>
              <a:rPr lang="x-none" dirty="0" smtClean="0"/>
              <a:t>који</a:t>
            </a:r>
            <a:r>
              <a:rPr lang="en-US" dirty="0" smtClean="0"/>
              <a:t> </a:t>
            </a:r>
            <a:r>
              <a:rPr lang="x-none" dirty="0" smtClean="0">
                <a:solidFill>
                  <a:srgbClr val="FF0000"/>
                </a:solidFill>
              </a:rPr>
              <a:t>немају</a:t>
            </a:r>
            <a:r>
              <a:rPr lang="en-US" dirty="0" smtClean="0">
                <a:solidFill>
                  <a:srgbClr val="FF0000"/>
                </a:solidFill>
              </a:rPr>
              <a:t> </a:t>
            </a:r>
            <a:r>
              <a:rPr lang="x-none" dirty="0" smtClean="0">
                <a:solidFill>
                  <a:srgbClr val="FF0000"/>
                </a:solidFill>
              </a:rPr>
              <a:t>дозволу</a:t>
            </a:r>
            <a:r>
              <a:rPr lang="en-US" dirty="0" smtClean="0">
                <a:solidFill>
                  <a:srgbClr val="FF0000"/>
                </a:solidFill>
              </a:rPr>
              <a:t> </a:t>
            </a:r>
            <a:r>
              <a:rPr lang="x-none" dirty="0" smtClean="0"/>
              <a:t>за</a:t>
            </a:r>
            <a:r>
              <a:rPr lang="en-US" dirty="0" smtClean="0"/>
              <a:t> </a:t>
            </a:r>
            <a:r>
              <a:rPr lang="x-none" dirty="0" smtClean="0"/>
              <a:t>лек</a:t>
            </a:r>
            <a:r>
              <a:rPr lang="en-US" dirty="0" smtClean="0"/>
              <a:t>, </a:t>
            </a:r>
            <a:r>
              <a:rPr lang="x-none" dirty="0" smtClean="0"/>
              <a:t>односно</a:t>
            </a:r>
            <a:r>
              <a:rPr lang="en-US" dirty="0" smtClean="0"/>
              <a:t> </a:t>
            </a:r>
            <a:r>
              <a:rPr lang="x-none" dirty="0" smtClean="0"/>
              <a:t>медицинских</a:t>
            </a:r>
            <a:r>
              <a:rPr lang="en-US" dirty="0" smtClean="0"/>
              <a:t> </a:t>
            </a:r>
            <a:r>
              <a:rPr lang="x-none" dirty="0" smtClean="0"/>
              <a:t>средстава</a:t>
            </a:r>
            <a:r>
              <a:rPr lang="en-US" dirty="0" smtClean="0"/>
              <a:t> </a:t>
            </a:r>
            <a:r>
              <a:rPr lang="x-none" dirty="0" smtClean="0"/>
              <a:t>која</a:t>
            </a:r>
            <a:r>
              <a:rPr lang="en-US" dirty="0" smtClean="0"/>
              <a:t> </a:t>
            </a:r>
            <a:r>
              <a:rPr lang="x-none" dirty="0" smtClean="0"/>
              <a:t>нису</a:t>
            </a:r>
            <a:r>
              <a:rPr lang="en-US" dirty="0" smtClean="0"/>
              <a:t> </a:t>
            </a:r>
            <a:r>
              <a:rPr lang="x-none" dirty="0" smtClean="0"/>
              <a:t>уписана</a:t>
            </a:r>
            <a:r>
              <a:rPr lang="en-US" dirty="0" smtClean="0"/>
              <a:t> </a:t>
            </a:r>
            <a:r>
              <a:rPr lang="x-none" dirty="0" smtClean="0"/>
              <a:t>у</a:t>
            </a:r>
            <a:r>
              <a:rPr lang="en-US" dirty="0" smtClean="0"/>
              <a:t> </a:t>
            </a:r>
            <a:r>
              <a:rPr lang="x-none" dirty="0" smtClean="0"/>
              <a:t>Регистар</a:t>
            </a:r>
            <a:r>
              <a:rPr lang="en-US" dirty="0" smtClean="0"/>
              <a:t> </a:t>
            </a:r>
            <a:r>
              <a:rPr lang="x-none" dirty="0" smtClean="0"/>
              <a:t>медицинских</a:t>
            </a:r>
            <a:r>
              <a:rPr lang="en-US" dirty="0" smtClean="0"/>
              <a:t> </a:t>
            </a:r>
            <a:r>
              <a:rPr lang="x-none" dirty="0" smtClean="0"/>
              <a:t>средстава</a:t>
            </a:r>
            <a:r>
              <a:rPr lang="en-US" dirty="0" smtClean="0"/>
              <a:t> </a:t>
            </a:r>
            <a:r>
              <a:rPr lang="ru-RU" i="1" dirty="0" smtClean="0"/>
              <a:t>(Службени гласник РС, бр. </a:t>
            </a:r>
            <a:r>
              <a:rPr lang="en-US" i="1" dirty="0" smtClean="0">
                <a:solidFill>
                  <a:srgbClr val="FF0000"/>
                </a:solidFill>
              </a:rPr>
              <a:t>(</a:t>
            </a:r>
            <a:r>
              <a:rPr lang="en-US" i="1" u="sng" dirty="0" smtClean="0">
                <a:solidFill>
                  <a:srgbClr val="FF0000"/>
                </a:solidFill>
              </a:rPr>
              <a:t>2</a:t>
            </a:r>
            <a:r>
              <a:rPr lang="ru-RU" i="1" u="sng" dirty="0" smtClean="0">
                <a:solidFill>
                  <a:srgbClr val="FF0000"/>
                </a:solidFill>
              </a:rPr>
              <a:t>/201</a:t>
            </a:r>
            <a:r>
              <a:rPr lang="en-US" i="1" u="sng" dirty="0" smtClean="0">
                <a:solidFill>
                  <a:srgbClr val="FF0000"/>
                </a:solidFill>
              </a:rPr>
              <a:t>4</a:t>
            </a:r>
            <a:r>
              <a:rPr lang="ru-RU" i="1" u="sng" dirty="0" smtClean="0">
                <a:solidFill>
                  <a:srgbClr val="FF0000"/>
                </a:solidFill>
              </a:rPr>
              <a:t>);</a:t>
            </a:r>
            <a:endParaRPr lang="en-US" dirty="0">
              <a:solidFill>
                <a:srgbClr val="FF0000"/>
              </a:solidFill>
            </a:endParaRPr>
          </a:p>
          <a:p>
            <a:pPr marL="514350" indent="-514350" algn="just">
              <a:buNone/>
              <a:defRPr/>
            </a:pPr>
            <a:r>
              <a:rPr lang="en-US" dirty="0" smtClean="0"/>
              <a:t>I.2. </a:t>
            </a:r>
            <a:r>
              <a:rPr lang="ru-RU" dirty="0" smtClean="0"/>
              <a:t>Д</a:t>
            </a:r>
            <a:r>
              <a:rPr lang="x-none" dirty="0" smtClean="0"/>
              <a:t>ОБРА </a:t>
            </a:r>
            <a:r>
              <a:rPr lang="ru-RU" dirty="0" smtClean="0"/>
              <a:t>ПРОИЗВОЂАЧКА ПРАКСА- АНЕКС </a:t>
            </a:r>
            <a:r>
              <a:rPr lang="ru-RU" dirty="0"/>
              <a:t>3- </a:t>
            </a:r>
            <a:r>
              <a:rPr lang="ru-RU" dirty="0" smtClean="0"/>
              <a:t>Производњ</a:t>
            </a:r>
            <a:r>
              <a:rPr lang="x-none" dirty="0" smtClean="0"/>
              <a:t>а </a:t>
            </a:r>
            <a:r>
              <a:rPr lang="ru-RU" dirty="0" smtClean="0"/>
              <a:t>радиофармацеутских лекова </a:t>
            </a:r>
            <a:r>
              <a:rPr lang="ru-RU" i="1" dirty="0" smtClean="0"/>
              <a:t>(Службени гласник РС", бр. </a:t>
            </a:r>
            <a:r>
              <a:rPr lang="ru-RU" i="1" u="sng" dirty="0" smtClean="0">
                <a:solidFill>
                  <a:srgbClr val="FF0000"/>
                </a:solidFill>
              </a:rPr>
              <a:t>28/2008</a:t>
            </a:r>
            <a:endParaRPr lang="en-US" i="1" u="sng" dirty="0" smtClean="0">
              <a:solidFill>
                <a:srgbClr val="FF0000"/>
              </a:solidFill>
            </a:endParaRPr>
          </a:p>
          <a:p>
            <a:pPr marL="0" indent="0">
              <a:buNone/>
              <a:defRPr/>
            </a:pPr>
            <a:endParaRPr lang="en-US" dirty="0"/>
          </a:p>
        </p:txBody>
      </p:sp>
    </p:spTree>
    <p:extLst>
      <p:ext uri="{BB962C8B-B14F-4D97-AF65-F5344CB8AC3E}">
        <p14:creationId xmlns:p14="http://schemas.microsoft.com/office/powerpoint/2010/main" val="32297003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ru-RU" altLang="sr-Latn-RS" sz="2800" b="1"/>
              <a:t> </a:t>
            </a:r>
            <a:r>
              <a:rPr lang="en-US" altLang="sr-Latn-RS" sz="2800" b="1"/>
              <a:t>I.1.</a:t>
            </a:r>
            <a:r>
              <a:rPr lang="ru-RU" altLang="sr-Latn-RS" sz="2800" b="1"/>
              <a:t> </a:t>
            </a:r>
            <a:r>
              <a:rPr lang="en-US" altLang="sr-Latn-RS" sz="2800" b="1"/>
              <a:t>1.</a:t>
            </a:r>
            <a:r>
              <a:rPr lang="ru-RU" altLang="sr-Latn-RS" sz="2800" b="1"/>
              <a:t> Закон о лековима и медицинским средствима</a:t>
            </a:r>
            <a:r>
              <a:rPr lang="en-US" altLang="sr-Latn-RS" sz="2800" b="1"/>
              <a:t> (1)</a:t>
            </a:r>
            <a:endParaRPr lang="en-US" altLang="sr-Latn-RS" sz="2800"/>
          </a:p>
        </p:txBody>
      </p:sp>
      <p:sp>
        <p:nvSpPr>
          <p:cNvPr id="15363" name="Content Placeholder 2"/>
          <p:cNvSpPr>
            <a:spLocks noGrp="1"/>
          </p:cNvSpPr>
          <p:nvPr>
            <p:ph idx="1"/>
          </p:nvPr>
        </p:nvSpPr>
        <p:spPr>
          <a:xfrm>
            <a:off x="435430" y="1600201"/>
            <a:ext cx="10030960" cy="4530725"/>
          </a:xfrm>
        </p:spPr>
        <p:txBody>
          <a:bodyPr/>
          <a:lstStyle/>
          <a:p>
            <a:pPr eaLnBrk="1" hangingPunct="1">
              <a:buFont typeface="Arial" panose="020B0604020202020204" pitchFamily="34" charset="0"/>
              <a:buNone/>
            </a:pPr>
            <a:r>
              <a:rPr lang="ru-RU" altLang="sr-Latn-RS" sz="2600" i="1" dirty="0">
                <a:solidFill>
                  <a:srgbClr val="FF0000"/>
                </a:solidFill>
              </a:rPr>
              <a:t>Члан 19.</a:t>
            </a:r>
            <a:r>
              <a:rPr lang="sr-Latn-RS" altLang="sr-Latn-RS" sz="2600" i="1" dirty="0">
                <a:solidFill>
                  <a:srgbClr val="FF0000"/>
                </a:solidFill>
              </a:rPr>
              <a:t>-1</a:t>
            </a:r>
            <a:endParaRPr lang="en-US" altLang="sr-Latn-RS" sz="2600" i="1" dirty="0">
              <a:solidFill>
                <a:srgbClr val="FF0000"/>
              </a:solidFill>
            </a:endParaRPr>
          </a:p>
          <a:p>
            <a:pPr algn="just" eaLnBrk="1" hangingPunct="1">
              <a:buFont typeface="Arial" panose="020B0604020202020204" pitchFamily="34" charset="0"/>
              <a:buNone/>
            </a:pPr>
            <a:r>
              <a:rPr lang="sr-Latn-RS" altLang="sr-Latn-RS" sz="2600" dirty="0"/>
              <a:t>    </a:t>
            </a:r>
            <a:r>
              <a:rPr lang="ru-RU" altLang="sr-Latn-RS" sz="2600" dirty="0"/>
              <a:t>Радиофармацеутици у смислу овог закона су:</a:t>
            </a:r>
            <a:r>
              <a:rPr lang="en-US" altLang="sr-Latn-RS" sz="2600" dirty="0"/>
              <a:t> </a:t>
            </a:r>
            <a:r>
              <a:rPr lang="ru-RU" altLang="sr-Latn-RS" sz="2600" dirty="0"/>
              <a:t>радиофармацеутски лекови, радионуклидни</a:t>
            </a:r>
            <a:r>
              <a:rPr lang="en-US" altLang="sr-Latn-RS" sz="2600" dirty="0"/>
              <a:t> </a:t>
            </a:r>
            <a:r>
              <a:rPr lang="ru-RU" altLang="sr-Latn-RS" sz="2600" dirty="0"/>
              <a:t>генератори, радиофармацеутски комплети (китови) и радионуклидни прекурсори.</a:t>
            </a:r>
            <a:endParaRPr lang="en-US" altLang="sr-Latn-RS" sz="2600" dirty="0"/>
          </a:p>
          <a:p>
            <a:pPr algn="just" eaLnBrk="1" hangingPunct="1"/>
            <a:r>
              <a:rPr lang="ru-RU" altLang="sr-Latn-RS" sz="2600" dirty="0">
                <a:solidFill>
                  <a:srgbClr val="FF0000"/>
                </a:solidFill>
              </a:rPr>
              <a:t>Радиофармацеутски лек </a:t>
            </a:r>
            <a:r>
              <a:rPr lang="ru-RU" altLang="sr-Latn-RS" sz="2600" dirty="0"/>
              <a:t>је лек који када је спремљен за употребу, садржи један или више радионуклида који служи у медицинске сврхе (радиоактивни изотоп).</a:t>
            </a:r>
            <a:endParaRPr lang="en-US" altLang="sr-Latn-RS" sz="2600" dirty="0"/>
          </a:p>
          <a:p>
            <a:pPr eaLnBrk="1" hangingPunct="1">
              <a:buFont typeface="Arial" panose="020B0604020202020204" pitchFamily="34" charset="0"/>
              <a:buNone/>
            </a:pPr>
            <a:endParaRPr lang="en-US" altLang="sr-Latn-RS" sz="2600" dirty="0"/>
          </a:p>
        </p:txBody>
      </p:sp>
    </p:spTree>
    <p:extLst>
      <p:ext uri="{BB962C8B-B14F-4D97-AF65-F5344CB8AC3E}">
        <p14:creationId xmlns:p14="http://schemas.microsoft.com/office/powerpoint/2010/main" val="7469558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306286" y="0"/>
            <a:ext cx="8928327" cy="1143000"/>
          </a:xfrm>
        </p:spPr>
        <p:txBody>
          <a:bodyPr/>
          <a:lstStyle/>
          <a:p>
            <a:pPr eaLnBrk="1" hangingPunct="1"/>
            <a:r>
              <a:rPr lang="ru-RU" altLang="sr-Latn-RS" sz="2800" b="1" dirty="0"/>
              <a:t> </a:t>
            </a:r>
            <a:r>
              <a:rPr lang="en-US" altLang="sr-Latn-RS" sz="2800" b="1" dirty="0"/>
              <a:t>I.1.</a:t>
            </a:r>
            <a:r>
              <a:rPr lang="ru-RU" altLang="sr-Latn-RS" sz="2800" b="1" dirty="0"/>
              <a:t> </a:t>
            </a:r>
            <a:r>
              <a:rPr lang="en-US" altLang="sr-Latn-RS" sz="2800" b="1" dirty="0"/>
              <a:t>1. </a:t>
            </a:r>
            <a:r>
              <a:rPr lang="ru-RU" altLang="sr-Latn-RS" sz="2800" b="1" dirty="0"/>
              <a:t>Закон о лековима и медицинским средствима</a:t>
            </a:r>
            <a:r>
              <a:rPr lang="en-US" altLang="sr-Latn-RS" sz="2800" b="1" dirty="0"/>
              <a:t> (2)</a:t>
            </a:r>
            <a:endParaRPr lang="en-US" altLang="sr-Latn-RS" sz="2800" dirty="0"/>
          </a:p>
        </p:txBody>
      </p:sp>
      <p:sp>
        <p:nvSpPr>
          <p:cNvPr id="16387" name="Content Placeholder 2"/>
          <p:cNvSpPr>
            <a:spLocks noGrp="1"/>
          </p:cNvSpPr>
          <p:nvPr>
            <p:ph idx="1"/>
          </p:nvPr>
        </p:nvSpPr>
        <p:spPr>
          <a:xfrm>
            <a:off x="707571" y="1104901"/>
            <a:ext cx="9817555" cy="5153025"/>
          </a:xfrm>
        </p:spPr>
        <p:txBody>
          <a:bodyPr/>
          <a:lstStyle/>
          <a:p>
            <a:pPr eaLnBrk="1" hangingPunct="1">
              <a:buFont typeface="Arial" panose="020B0604020202020204" pitchFamily="34" charset="0"/>
              <a:buNone/>
            </a:pPr>
            <a:r>
              <a:rPr lang="ru-RU" altLang="sr-Latn-RS" sz="2400" i="1" dirty="0">
                <a:solidFill>
                  <a:srgbClr val="FF0000"/>
                </a:solidFill>
              </a:rPr>
              <a:t>Члан 19.</a:t>
            </a:r>
            <a:r>
              <a:rPr lang="sr-Latn-RS" altLang="sr-Latn-RS" sz="2400" i="1" dirty="0">
                <a:solidFill>
                  <a:srgbClr val="FF0000"/>
                </a:solidFill>
              </a:rPr>
              <a:t>-2</a:t>
            </a:r>
            <a:endParaRPr lang="en-US" altLang="sr-Latn-RS" sz="2400" i="1" dirty="0">
              <a:solidFill>
                <a:srgbClr val="FF0000"/>
              </a:solidFill>
            </a:endParaRPr>
          </a:p>
          <a:p>
            <a:pPr algn="just" eaLnBrk="1" hangingPunct="1"/>
            <a:r>
              <a:rPr lang="ru-RU" altLang="sr-Latn-RS" sz="2400" dirty="0">
                <a:solidFill>
                  <a:srgbClr val="FF0000"/>
                </a:solidFill>
              </a:rPr>
              <a:t>Радионуклидни</a:t>
            </a:r>
            <a:r>
              <a:rPr lang="ru-RU" altLang="sr-Latn-RS" sz="2400" dirty="0"/>
              <a:t> </a:t>
            </a:r>
            <a:r>
              <a:rPr lang="ru-RU" altLang="sr-Latn-RS" sz="2400" dirty="0">
                <a:solidFill>
                  <a:srgbClr val="FF0000"/>
                </a:solidFill>
              </a:rPr>
              <a:t>генератор</a:t>
            </a:r>
            <a:r>
              <a:rPr lang="ru-RU" altLang="sr-Latn-RS" sz="2400" dirty="0"/>
              <a:t> је сваки систем који садржи матични радионуклид од кога се производи изведени радионуклид, који се добија елуирањем или неком другом методом, а користи се у радиофармацеутском леку.</a:t>
            </a:r>
            <a:endParaRPr lang="en-US" altLang="sr-Latn-RS" sz="2400" dirty="0"/>
          </a:p>
          <a:p>
            <a:pPr algn="just" eaLnBrk="1" hangingPunct="1"/>
            <a:r>
              <a:rPr lang="ru-RU" altLang="sr-Latn-RS" sz="2400" dirty="0">
                <a:solidFill>
                  <a:srgbClr val="FF0000"/>
                </a:solidFill>
              </a:rPr>
              <a:t>Радиофармацеутски</a:t>
            </a:r>
            <a:r>
              <a:rPr lang="ru-RU" altLang="sr-Latn-RS" sz="2400" dirty="0"/>
              <a:t> </a:t>
            </a:r>
            <a:r>
              <a:rPr lang="ru-RU" altLang="sr-Latn-RS" sz="2400" dirty="0">
                <a:solidFill>
                  <a:srgbClr val="FF0000"/>
                </a:solidFill>
              </a:rPr>
              <a:t>комплет (кит) </a:t>
            </a:r>
            <a:r>
              <a:rPr lang="ru-RU" altLang="sr-Latn-RS" sz="2400" dirty="0"/>
              <a:t>јесте сваки препарат за који је предвиђено да се примењује растварањем или комбиновањем с радионуклидима у радиофармацеутски лек, а најчешће непосредно пре његове примене.</a:t>
            </a:r>
            <a:endParaRPr lang="en-US" altLang="sr-Latn-RS" sz="2400" dirty="0"/>
          </a:p>
          <a:p>
            <a:pPr algn="just" eaLnBrk="1" hangingPunct="1"/>
            <a:r>
              <a:rPr lang="ru-RU" altLang="sr-Latn-RS" sz="2400" dirty="0">
                <a:solidFill>
                  <a:srgbClr val="FF0000"/>
                </a:solidFill>
              </a:rPr>
              <a:t>Радионуклидни прекурсор </a:t>
            </a:r>
            <a:r>
              <a:rPr lang="ru-RU" altLang="sr-Latn-RS" sz="2400" dirty="0"/>
              <a:t>је сваки радионуклид произведен за потребе радиообележавања неке друге супстанце пре њене примене.</a:t>
            </a:r>
            <a:endParaRPr lang="en-US" altLang="sr-Latn-RS" sz="2400" dirty="0"/>
          </a:p>
          <a:p>
            <a:pPr algn="just" eaLnBrk="1" hangingPunct="1">
              <a:buFont typeface="Arial" panose="020B0604020202020204" pitchFamily="34" charset="0"/>
              <a:buNone/>
            </a:pPr>
            <a:r>
              <a:rPr lang="en-US" altLang="sr-Latn-RS" sz="2400" dirty="0"/>
              <a:t> </a:t>
            </a:r>
          </a:p>
          <a:p>
            <a:pPr eaLnBrk="1" hangingPunct="1"/>
            <a:endParaRPr lang="en-US" altLang="sr-Latn-RS" sz="2400" dirty="0"/>
          </a:p>
        </p:txBody>
      </p:sp>
    </p:spTree>
    <p:extLst>
      <p:ext uri="{BB962C8B-B14F-4D97-AF65-F5344CB8AC3E}">
        <p14:creationId xmlns:p14="http://schemas.microsoft.com/office/powerpoint/2010/main" val="14032637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ru-RU" sz="2800" b="1" dirty="0"/>
              <a:t> </a:t>
            </a:r>
            <a:r>
              <a:rPr lang="en-US" sz="2800" b="1" dirty="0"/>
              <a:t>I.1.</a:t>
            </a:r>
            <a:r>
              <a:rPr lang="ru-RU" sz="2800" b="1" dirty="0"/>
              <a:t> </a:t>
            </a:r>
            <a:r>
              <a:rPr lang="x-none" sz="2800" b="1" dirty="0"/>
              <a:t>2.ПРАВИЛНИК О УСЛОВИМА ЗА ПРОИЗВОДЊУ ЛЕКОВА.....</a:t>
            </a:r>
            <a:r>
              <a:rPr lang="en-US" sz="2800" dirty="0"/>
              <a:t/>
            </a:r>
            <a:br>
              <a:rPr lang="en-US" sz="2800" dirty="0"/>
            </a:br>
            <a:endParaRPr lang="en-US" sz="2800" b="1" dirty="0"/>
          </a:p>
        </p:txBody>
      </p:sp>
      <p:sp>
        <p:nvSpPr>
          <p:cNvPr id="17411" name="Content Placeholder 2"/>
          <p:cNvSpPr>
            <a:spLocks noGrp="1"/>
          </p:cNvSpPr>
          <p:nvPr>
            <p:ph idx="1"/>
          </p:nvPr>
        </p:nvSpPr>
        <p:spPr>
          <a:xfrm>
            <a:off x="751115" y="1125538"/>
            <a:ext cx="9585100" cy="4525962"/>
          </a:xfrm>
        </p:spPr>
        <p:txBody>
          <a:bodyPr/>
          <a:lstStyle/>
          <a:p>
            <a:pPr eaLnBrk="1" hangingPunct="1">
              <a:buFont typeface="Arial" panose="020B0604020202020204" pitchFamily="34" charset="0"/>
              <a:buNone/>
            </a:pPr>
            <a:r>
              <a:rPr lang="sr-Latn-RS" altLang="sr-Latn-RS" sz="2600" i="1" dirty="0">
                <a:solidFill>
                  <a:srgbClr val="FF0000"/>
                </a:solidFill>
              </a:rPr>
              <a:t>Члан</a:t>
            </a:r>
            <a:r>
              <a:rPr lang="en-US" altLang="sr-Latn-RS" sz="2600" i="1" dirty="0">
                <a:solidFill>
                  <a:srgbClr val="FF0000"/>
                </a:solidFill>
              </a:rPr>
              <a:t> 42.</a:t>
            </a:r>
          </a:p>
          <a:p>
            <a:pPr algn="just" eaLnBrk="1" hangingPunct="1">
              <a:buFont typeface="Arial" panose="020B0604020202020204" pitchFamily="34" charset="0"/>
              <a:buNone/>
            </a:pPr>
            <a:r>
              <a:rPr lang="en-US" altLang="sr-Latn-RS" sz="2600" dirty="0"/>
              <a:t>     </a:t>
            </a:r>
            <a:r>
              <a:rPr lang="sr-Latn-RS" altLang="sr-Latn-RS" sz="2600" dirty="0"/>
              <a:t>Произвођач</a:t>
            </a:r>
            <a:r>
              <a:rPr lang="vi-VN" altLang="sr-Latn-RS" sz="2600" dirty="0"/>
              <a:t> </a:t>
            </a:r>
            <a:r>
              <a:rPr lang="sr-Latn-RS" altLang="sr-Latn-RS" sz="2600" dirty="0">
                <a:solidFill>
                  <a:srgbClr val="FF0000"/>
                </a:solidFill>
              </a:rPr>
              <a:t>радиофармацеутских</a:t>
            </a:r>
            <a:r>
              <a:rPr lang="vi-VN" altLang="sr-Latn-RS" sz="2600" dirty="0">
                <a:solidFill>
                  <a:srgbClr val="FF0000"/>
                </a:solidFill>
              </a:rPr>
              <a:t> </a:t>
            </a:r>
            <a:r>
              <a:rPr lang="sr-Latn-RS" altLang="sr-Latn-RS" sz="2600" dirty="0">
                <a:solidFill>
                  <a:srgbClr val="FF0000"/>
                </a:solidFill>
              </a:rPr>
              <a:t>лекова</a:t>
            </a:r>
            <a:r>
              <a:rPr lang="vi-VN" altLang="sr-Latn-RS" sz="2600" dirty="0"/>
              <a:t>, </a:t>
            </a:r>
            <a:r>
              <a:rPr lang="sr-Latn-RS" altLang="sr-Latn-RS" sz="2600" dirty="0"/>
              <a:t>биолошких</a:t>
            </a:r>
            <a:r>
              <a:rPr lang="vi-VN" altLang="sr-Latn-RS" sz="2600" dirty="0"/>
              <a:t> </a:t>
            </a:r>
            <a:r>
              <a:rPr lang="sr-Latn-RS" altLang="sr-Latn-RS" sz="2600" dirty="0"/>
              <a:t>лекова</a:t>
            </a:r>
            <a:r>
              <a:rPr lang="vi-VN" altLang="sr-Latn-RS" sz="2600" dirty="0"/>
              <a:t>,</a:t>
            </a:r>
            <a:r>
              <a:rPr lang="en-US" altLang="sr-Latn-RS" sz="2600" dirty="0"/>
              <a:t> </a:t>
            </a:r>
            <a:r>
              <a:rPr lang="sr-Latn-RS" altLang="sr-Latn-RS" sz="2600" dirty="0"/>
              <a:t>као</a:t>
            </a:r>
            <a:r>
              <a:rPr lang="vi-VN" altLang="sr-Latn-RS" sz="2600" dirty="0"/>
              <a:t> </a:t>
            </a:r>
            <a:r>
              <a:rPr lang="sr-Latn-RS" altLang="sr-Latn-RS" sz="2600" dirty="0"/>
              <a:t>и</a:t>
            </a:r>
            <a:r>
              <a:rPr lang="vi-VN" altLang="sr-Latn-RS" sz="2600" dirty="0"/>
              <a:t> </a:t>
            </a:r>
            <a:r>
              <a:rPr lang="sr-Latn-RS" altLang="sr-Latn-RS" sz="2600" dirty="0"/>
              <a:t>лекова</a:t>
            </a:r>
            <a:r>
              <a:rPr lang="vi-VN" altLang="sr-Latn-RS" sz="2600" dirty="0"/>
              <a:t> </a:t>
            </a:r>
            <a:r>
              <a:rPr lang="sr-Latn-RS" altLang="sr-Latn-RS" sz="2600" dirty="0"/>
              <a:t>произведених</a:t>
            </a:r>
            <a:r>
              <a:rPr lang="vi-VN" altLang="sr-Latn-RS" sz="2600" dirty="0"/>
              <a:t> </a:t>
            </a:r>
            <a:r>
              <a:rPr lang="sr-Latn-RS" altLang="sr-Latn-RS" sz="2600" dirty="0"/>
              <a:t>из</a:t>
            </a:r>
            <a:r>
              <a:rPr lang="vi-VN" altLang="sr-Latn-RS" sz="2600" dirty="0"/>
              <a:t> </a:t>
            </a:r>
            <a:r>
              <a:rPr lang="sr-Latn-RS" altLang="sr-Latn-RS" sz="2600" dirty="0"/>
              <a:t>крви</a:t>
            </a:r>
            <a:r>
              <a:rPr lang="vi-VN" altLang="sr-Latn-RS" sz="2600" dirty="0"/>
              <a:t> </a:t>
            </a:r>
            <a:r>
              <a:rPr lang="sr-Latn-RS" altLang="sr-Latn-RS" sz="2600" dirty="0"/>
              <a:t>и</a:t>
            </a:r>
            <a:r>
              <a:rPr lang="vi-VN" altLang="sr-Latn-RS" sz="2600" dirty="0"/>
              <a:t> </a:t>
            </a:r>
            <a:r>
              <a:rPr lang="sr-Latn-RS" altLang="sr-Latn-RS" sz="2600" dirty="0"/>
              <a:t>крвне</a:t>
            </a:r>
            <a:r>
              <a:rPr lang="vi-VN" altLang="sr-Latn-RS" sz="2600" dirty="0"/>
              <a:t> </a:t>
            </a:r>
            <a:r>
              <a:rPr lang="sr-Latn-RS" altLang="sr-Latn-RS" sz="2600" dirty="0"/>
              <a:t>плазме</a:t>
            </a:r>
            <a:r>
              <a:rPr lang="en-US" altLang="sr-Latn-RS" sz="2600" dirty="0"/>
              <a:t> </a:t>
            </a:r>
            <a:r>
              <a:rPr lang="sr-Latn-RS" altLang="sr-Latn-RS" sz="2600" dirty="0"/>
              <a:t>хуманог</a:t>
            </a:r>
            <a:r>
              <a:rPr lang="en-US" altLang="sr-Latn-RS" sz="2600" dirty="0"/>
              <a:t> </a:t>
            </a:r>
            <a:r>
              <a:rPr lang="sr-Latn-RS" altLang="sr-Latn-RS" sz="2600" dirty="0"/>
              <a:t>порекла</a:t>
            </a:r>
            <a:r>
              <a:rPr lang="vi-VN" altLang="sr-Latn-RS" sz="2600" dirty="0"/>
              <a:t>, </a:t>
            </a:r>
            <a:r>
              <a:rPr lang="sr-Latn-RS" altLang="sr-Latn-RS" sz="2600" dirty="0"/>
              <a:t>дужан</a:t>
            </a:r>
            <a:r>
              <a:rPr lang="vi-VN" altLang="sr-Latn-RS" sz="2600" dirty="0"/>
              <a:t> </a:t>
            </a:r>
            <a:r>
              <a:rPr lang="sr-Latn-RS" altLang="sr-Latn-RS" sz="2600" dirty="0"/>
              <a:t>је</a:t>
            </a:r>
            <a:r>
              <a:rPr lang="vi-VN" altLang="sr-Latn-RS" sz="2600" dirty="0"/>
              <a:t> </a:t>
            </a:r>
            <a:r>
              <a:rPr lang="sr-Latn-RS" altLang="sr-Latn-RS" sz="2600" dirty="0"/>
              <a:t>да</a:t>
            </a:r>
            <a:r>
              <a:rPr lang="vi-VN" altLang="sr-Latn-RS" sz="2600" dirty="0"/>
              <a:t>, </a:t>
            </a:r>
            <a:r>
              <a:rPr lang="sr-Latn-RS" altLang="sr-Latn-RS" sz="2600" dirty="0"/>
              <a:t>поред</a:t>
            </a:r>
            <a:r>
              <a:rPr lang="vi-VN" altLang="sr-Latn-RS" sz="2600" dirty="0"/>
              <a:t> </a:t>
            </a:r>
            <a:r>
              <a:rPr lang="sr-Latn-RS" altLang="sr-Latn-RS" sz="2600" dirty="0"/>
              <a:t>услова</a:t>
            </a:r>
            <a:r>
              <a:rPr lang="vi-VN" altLang="sr-Latn-RS" sz="2600" dirty="0"/>
              <a:t> </a:t>
            </a:r>
            <a:r>
              <a:rPr lang="sr-Latn-RS" altLang="sr-Latn-RS" sz="2600" dirty="0"/>
              <a:t>прописаних</a:t>
            </a:r>
            <a:r>
              <a:rPr lang="vi-VN" altLang="sr-Latn-RS" sz="2600" dirty="0"/>
              <a:t> </a:t>
            </a:r>
            <a:r>
              <a:rPr lang="sr-Latn-RS" altLang="sr-Latn-RS" sz="2600" dirty="0"/>
              <a:t>законом</a:t>
            </a:r>
            <a:r>
              <a:rPr lang="vi-VN" altLang="sr-Latn-RS" sz="2600" dirty="0"/>
              <a:t> </a:t>
            </a:r>
            <a:r>
              <a:rPr lang="sr-Latn-RS" altLang="sr-Latn-RS" sz="2600" dirty="0"/>
              <a:t>којим</a:t>
            </a:r>
            <a:r>
              <a:rPr lang="vi-VN" altLang="sr-Latn-RS" sz="2600" dirty="0"/>
              <a:t> </a:t>
            </a:r>
            <a:r>
              <a:rPr lang="sr-Latn-RS" altLang="sr-Latn-RS" sz="2600" dirty="0"/>
              <a:t>се</a:t>
            </a:r>
            <a:r>
              <a:rPr lang="vi-VN" altLang="sr-Latn-RS" sz="2600" dirty="0"/>
              <a:t> </a:t>
            </a:r>
            <a:r>
              <a:rPr lang="sr-Latn-RS" altLang="sr-Latn-RS" sz="2600" dirty="0"/>
              <a:t>уређује</a:t>
            </a:r>
            <a:r>
              <a:rPr lang="vi-VN" altLang="sr-Latn-RS" sz="2600" dirty="0"/>
              <a:t> </a:t>
            </a:r>
            <a:r>
              <a:rPr lang="sr-Latn-RS" altLang="sr-Latn-RS" sz="2600" dirty="0"/>
              <a:t>област</a:t>
            </a:r>
            <a:r>
              <a:rPr lang="vi-VN" altLang="sr-Latn-RS" sz="2600" dirty="0"/>
              <a:t> </a:t>
            </a:r>
            <a:r>
              <a:rPr lang="sr-Latn-RS" altLang="sr-Latn-RS" sz="2600" dirty="0"/>
              <a:t>лекова</a:t>
            </a:r>
            <a:r>
              <a:rPr lang="vi-VN" altLang="sr-Latn-RS" sz="2600" dirty="0"/>
              <a:t>, </a:t>
            </a:r>
            <a:r>
              <a:rPr lang="sr-Latn-RS" altLang="sr-Latn-RS" sz="2600" dirty="0"/>
              <a:t>услова</a:t>
            </a:r>
            <a:r>
              <a:rPr lang="en-US" altLang="sr-Latn-RS" sz="2600" dirty="0"/>
              <a:t> </a:t>
            </a:r>
            <a:r>
              <a:rPr lang="sr-Latn-RS" altLang="sr-Latn-RS" sz="2600" dirty="0"/>
              <a:t>прописаних</a:t>
            </a:r>
            <a:r>
              <a:rPr lang="en-US" altLang="sr-Latn-RS" sz="2600" dirty="0"/>
              <a:t> </a:t>
            </a:r>
            <a:r>
              <a:rPr lang="sr-Latn-RS" altLang="sr-Latn-RS" sz="2600" dirty="0"/>
              <a:t>овим</a:t>
            </a:r>
            <a:r>
              <a:rPr lang="en-US" altLang="sr-Latn-RS" sz="2600" dirty="0"/>
              <a:t> </a:t>
            </a:r>
            <a:r>
              <a:rPr lang="sr-Latn-RS" altLang="sr-Latn-RS" sz="2600" dirty="0"/>
              <a:t>правилником</a:t>
            </a:r>
            <a:r>
              <a:rPr lang="en-US" altLang="sr-Latn-RS" sz="2600" dirty="0"/>
              <a:t>, </a:t>
            </a:r>
            <a:r>
              <a:rPr lang="sr-Latn-RS" altLang="sr-Latn-RS" sz="2600" dirty="0"/>
              <a:t>испуни</a:t>
            </a:r>
            <a:r>
              <a:rPr lang="en-US" altLang="sr-Latn-RS" sz="2600" dirty="0"/>
              <a:t> </a:t>
            </a:r>
            <a:r>
              <a:rPr lang="sr-Latn-RS" altLang="sr-Latn-RS" sz="2600" dirty="0"/>
              <a:t>и</a:t>
            </a:r>
            <a:r>
              <a:rPr lang="en-US" altLang="sr-Latn-RS" sz="2600" dirty="0"/>
              <a:t> </a:t>
            </a:r>
            <a:r>
              <a:rPr lang="sr-Latn-RS" altLang="sr-Latn-RS" sz="2600" dirty="0">
                <a:solidFill>
                  <a:srgbClr val="FF0000"/>
                </a:solidFill>
              </a:rPr>
              <a:t>посебне</a:t>
            </a:r>
            <a:r>
              <a:rPr lang="en-US" altLang="sr-Latn-RS" sz="2600" dirty="0">
                <a:solidFill>
                  <a:srgbClr val="FF0000"/>
                </a:solidFill>
              </a:rPr>
              <a:t> </a:t>
            </a:r>
            <a:r>
              <a:rPr lang="sr-Latn-RS" altLang="sr-Latn-RS" sz="2600" dirty="0">
                <a:solidFill>
                  <a:srgbClr val="FF0000"/>
                </a:solidFill>
              </a:rPr>
              <a:t>специфичне</a:t>
            </a:r>
            <a:r>
              <a:rPr lang="en-US" altLang="sr-Latn-RS" sz="2600" dirty="0">
                <a:solidFill>
                  <a:srgbClr val="FF0000"/>
                </a:solidFill>
              </a:rPr>
              <a:t> </a:t>
            </a:r>
            <a:r>
              <a:rPr lang="sr-Latn-RS" altLang="sr-Latn-RS" sz="2600" dirty="0">
                <a:solidFill>
                  <a:srgbClr val="FF0000"/>
                </a:solidFill>
              </a:rPr>
              <a:t>услове</a:t>
            </a:r>
            <a:r>
              <a:rPr lang="en-US" altLang="sr-Latn-RS" sz="2600" dirty="0">
                <a:solidFill>
                  <a:srgbClr val="FF0000"/>
                </a:solidFill>
              </a:rPr>
              <a:t> </a:t>
            </a:r>
            <a:r>
              <a:rPr lang="sr-Latn-RS" altLang="sr-Latn-RS" sz="2600" dirty="0"/>
              <a:t>за</a:t>
            </a:r>
            <a:r>
              <a:rPr lang="en-US" altLang="sr-Latn-RS" sz="2600" dirty="0"/>
              <a:t> </a:t>
            </a:r>
            <a:r>
              <a:rPr lang="sr-Latn-RS" altLang="sr-Latn-RS" sz="2600" dirty="0"/>
              <a:t>производњу</a:t>
            </a:r>
            <a:r>
              <a:rPr lang="en-US" altLang="sr-Latn-RS" sz="2600" dirty="0"/>
              <a:t> </a:t>
            </a:r>
            <a:r>
              <a:rPr lang="sr-Latn-RS" altLang="sr-Latn-RS" sz="2600" dirty="0"/>
              <a:t>ових</a:t>
            </a:r>
            <a:r>
              <a:rPr lang="en-US" altLang="sr-Latn-RS" sz="2600" dirty="0"/>
              <a:t> </a:t>
            </a:r>
            <a:r>
              <a:rPr lang="sr-Latn-RS" altLang="sr-Latn-RS" sz="2600" dirty="0"/>
              <a:t>лекова</a:t>
            </a:r>
            <a:r>
              <a:rPr lang="en-US" altLang="sr-Latn-RS" sz="2600" dirty="0"/>
              <a:t>, </a:t>
            </a:r>
            <a:r>
              <a:rPr lang="sr-Latn-RS" altLang="sr-Latn-RS" sz="2600" dirty="0"/>
              <a:t>ради</a:t>
            </a:r>
            <a:r>
              <a:rPr lang="en-US" altLang="sr-Latn-RS" sz="2600" dirty="0"/>
              <a:t> </a:t>
            </a:r>
            <a:r>
              <a:rPr lang="sr-Latn-RS" altLang="sr-Latn-RS" sz="2600" dirty="0"/>
              <a:t>смањења</a:t>
            </a:r>
            <a:r>
              <a:rPr lang="en-US" altLang="sr-Latn-RS" sz="2600" dirty="0"/>
              <a:t> </a:t>
            </a:r>
            <a:r>
              <a:rPr lang="sr-Latn-RS" altLang="sr-Latn-RS" sz="2600" dirty="0"/>
              <a:t>ризика</a:t>
            </a:r>
            <a:r>
              <a:rPr lang="vi-VN" altLang="sr-Latn-RS" sz="2600" dirty="0"/>
              <a:t> </a:t>
            </a:r>
            <a:r>
              <a:rPr lang="sr-Latn-RS" altLang="sr-Latn-RS" sz="2600" dirty="0"/>
              <a:t>у</a:t>
            </a:r>
            <a:r>
              <a:rPr lang="vi-VN" altLang="sr-Latn-RS" sz="2600" dirty="0"/>
              <a:t> </a:t>
            </a:r>
            <a:r>
              <a:rPr lang="sr-Latn-RS" altLang="sr-Latn-RS" sz="2600" dirty="0"/>
              <a:t>току</a:t>
            </a:r>
            <a:r>
              <a:rPr lang="vi-VN" altLang="sr-Latn-RS" sz="2600" dirty="0"/>
              <a:t> </a:t>
            </a:r>
            <a:r>
              <a:rPr lang="sr-Latn-RS" altLang="sr-Latn-RS" sz="2600" dirty="0"/>
              <a:t>производног</a:t>
            </a:r>
            <a:r>
              <a:rPr lang="vi-VN" altLang="sr-Latn-RS" sz="2600" dirty="0"/>
              <a:t> </a:t>
            </a:r>
            <a:r>
              <a:rPr lang="sr-Latn-RS" altLang="sr-Latn-RS" sz="2600" dirty="0"/>
              <a:t>процеса</a:t>
            </a:r>
            <a:r>
              <a:rPr lang="vi-VN" altLang="sr-Latn-RS" sz="2600" dirty="0"/>
              <a:t> </a:t>
            </a:r>
            <a:r>
              <a:rPr lang="sr-Latn-RS" altLang="sr-Latn-RS" sz="2600" dirty="0"/>
              <a:t>у</a:t>
            </a:r>
            <a:r>
              <a:rPr lang="vi-VN" altLang="sr-Latn-RS" sz="2600" dirty="0"/>
              <a:t> </a:t>
            </a:r>
            <a:r>
              <a:rPr lang="sr-Latn-RS" altLang="sr-Latn-RS" sz="2600" dirty="0"/>
              <a:t>складу</a:t>
            </a:r>
            <a:r>
              <a:rPr lang="vi-VN" altLang="sr-Latn-RS" sz="2600" dirty="0"/>
              <a:t> </a:t>
            </a:r>
            <a:r>
              <a:rPr lang="sr-Latn-RS" altLang="sr-Latn-RS" sz="2600" dirty="0"/>
              <a:t>са</a:t>
            </a:r>
            <a:r>
              <a:rPr lang="vi-VN" altLang="sr-Latn-RS" sz="2600" dirty="0"/>
              <a:t> </a:t>
            </a:r>
            <a:r>
              <a:rPr lang="sr-Latn-RS" altLang="sr-Latn-RS" sz="2600" dirty="0"/>
              <a:t>Смерницама</a:t>
            </a:r>
            <a:r>
              <a:rPr lang="vi-VN" altLang="sr-Latn-RS" sz="2600" dirty="0"/>
              <a:t> </a:t>
            </a:r>
            <a:r>
              <a:rPr lang="sr-Latn-RS" altLang="sr-Latn-RS" sz="2600" dirty="0"/>
              <a:t>Добре</a:t>
            </a:r>
            <a:r>
              <a:rPr lang="vi-VN" altLang="sr-Latn-RS" sz="2600" dirty="0"/>
              <a:t> </a:t>
            </a:r>
            <a:r>
              <a:rPr lang="sr-Latn-RS" altLang="sr-Latn-RS" sz="2600" dirty="0"/>
              <a:t>произвођачке</a:t>
            </a:r>
            <a:r>
              <a:rPr lang="vi-VN" altLang="sr-Latn-RS" sz="2600" dirty="0"/>
              <a:t> </a:t>
            </a:r>
            <a:r>
              <a:rPr lang="sr-Latn-RS" altLang="sr-Latn-RS" sz="2600" dirty="0"/>
              <a:t>праксе</a:t>
            </a:r>
            <a:r>
              <a:rPr lang="vi-VN" altLang="sr-Latn-RS" sz="2600" dirty="0"/>
              <a:t>.</a:t>
            </a:r>
            <a:endParaRPr lang="en-US" altLang="sr-Latn-RS" sz="2600" i="1" dirty="0">
              <a:solidFill>
                <a:srgbClr val="FF0000"/>
              </a:solidFill>
            </a:endParaRPr>
          </a:p>
        </p:txBody>
      </p:sp>
    </p:spTree>
    <p:extLst>
      <p:ext uri="{BB962C8B-B14F-4D97-AF65-F5344CB8AC3E}">
        <p14:creationId xmlns:p14="http://schemas.microsoft.com/office/powerpoint/2010/main" val="37843831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257" y="195263"/>
            <a:ext cx="10504714" cy="1143000"/>
          </a:xfrm>
        </p:spPr>
        <p:txBody>
          <a:bodyPr rtlCol="0">
            <a:normAutofit/>
          </a:bodyPr>
          <a:lstStyle/>
          <a:p>
            <a:pPr>
              <a:defRPr/>
            </a:pPr>
            <a:r>
              <a:rPr lang="en-US" sz="2800" b="1" dirty="0"/>
              <a:t> </a:t>
            </a:r>
            <a:r>
              <a:rPr lang="ru-RU" sz="2800" b="1" dirty="0"/>
              <a:t> </a:t>
            </a:r>
            <a:r>
              <a:rPr lang="en-US" sz="2800" b="1" dirty="0"/>
              <a:t>I.1.</a:t>
            </a:r>
            <a:r>
              <a:rPr lang="ru-RU" sz="2800" b="1" dirty="0"/>
              <a:t> </a:t>
            </a:r>
            <a:r>
              <a:rPr lang="x-none" sz="2800" b="1" dirty="0"/>
              <a:t>2.ПРОИЗВОДЊА</a:t>
            </a:r>
            <a:r>
              <a:rPr lang="en-US" sz="2800" b="1" dirty="0"/>
              <a:t> </a:t>
            </a:r>
            <a:r>
              <a:rPr lang="x-none" sz="2800" b="1" dirty="0"/>
              <a:t>РАДИОФАРМАЦЕУТСКИХ</a:t>
            </a:r>
            <a:r>
              <a:rPr lang="en-US" sz="2800" b="1" dirty="0"/>
              <a:t> </a:t>
            </a:r>
            <a:r>
              <a:rPr lang="x-none" sz="2800" b="1" dirty="0"/>
              <a:t>ЛЕКОВА</a:t>
            </a:r>
            <a:r>
              <a:rPr lang="en-US" sz="2800" b="1" dirty="0"/>
              <a:t>(1) </a:t>
            </a:r>
            <a:r>
              <a:rPr lang="x-none" sz="2800" b="1" dirty="0"/>
              <a:t>(чл. 43-55)</a:t>
            </a:r>
            <a:endParaRPr lang="en-US" sz="2800" dirty="0"/>
          </a:p>
        </p:txBody>
      </p:sp>
      <p:sp>
        <p:nvSpPr>
          <p:cNvPr id="18435" name="Content Placeholder 2"/>
          <p:cNvSpPr>
            <a:spLocks noGrp="1"/>
          </p:cNvSpPr>
          <p:nvPr>
            <p:ph idx="1"/>
          </p:nvPr>
        </p:nvSpPr>
        <p:spPr>
          <a:xfrm>
            <a:off x="903514" y="1327151"/>
            <a:ext cx="9526361" cy="4530725"/>
          </a:xfrm>
        </p:spPr>
        <p:txBody>
          <a:bodyPr>
            <a:normAutofit/>
          </a:bodyPr>
          <a:lstStyle/>
          <a:p>
            <a:pPr eaLnBrk="1" hangingPunct="1">
              <a:buFont typeface="Arial" panose="020B0604020202020204" pitchFamily="34" charset="0"/>
              <a:buNone/>
            </a:pPr>
            <a:r>
              <a:rPr lang="sr-Latn-RS" altLang="sr-Latn-RS" sz="2200" dirty="0">
                <a:solidFill>
                  <a:srgbClr val="FF0000"/>
                </a:solidFill>
              </a:rPr>
              <a:t>а</a:t>
            </a:r>
            <a:r>
              <a:rPr lang="en-US" altLang="sr-Latn-RS" sz="2200" dirty="0">
                <a:solidFill>
                  <a:srgbClr val="FF0000"/>
                </a:solidFill>
              </a:rPr>
              <a:t>) </a:t>
            </a:r>
            <a:r>
              <a:rPr lang="sr-Latn-RS" altLang="sr-Latn-RS" sz="2200" dirty="0">
                <a:solidFill>
                  <a:srgbClr val="FF0000"/>
                </a:solidFill>
              </a:rPr>
              <a:t>Дозвола</a:t>
            </a:r>
            <a:r>
              <a:rPr lang="en-US" altLang="sr-Latn-RS" sz="2200" dirty="0">
                <a:solidFill>
                  <a:srgbClr val="FF0000"/>
                </a:solidFill>
              </a:rPr>
              <a:t> </a:t>
            </a:r>
            <a:r>
              <a:rPr lang="sr-Latn-RS" altLang="sr-Latn-RS" sz="2200" dirty="0">
                <a:solidFill>
                  <a:srgbClr val="FF0000"/>
                </a:solidFill>
              </a:rPr>
              <a:t>за</a:t>
            </a:r>
            <a:r>
              <a:rPr lang="en-US" altLang="sr-Latn-RS" sz="2200" dirty="0">
                <a:solidFill>
                  <a:srgbClr val="FF0000"/>
                </a:solidFill>
              </a:rPr>
              <a:t> </a:t>
            </a:r>
            <a:r>
              <a:rPr lang="sr-Latn-RS" altLang="sr-Latn-RS" sz="2200" dirty="0">
                <a:solidFill>
                  <a:srgbClr val="FF0000"/>
                </a:solidFill>
              </a:rPr>
              <a:t>производњу</a:t>
            </a:r>
            <a:r>
              <a:rPr lang="en-US" altLang="sr-Latn-RS" sz="2200" dirty="0">
                <a:solidFill>
                  <a:srgbClr val="FF0000"/>
                </a:solidFill>
              </a:rPr>
              <a:t> </a:t>
            </a:r>
            <a:r>
              <a:rPr lang="sr-Latn-RS" altLang="sr-Latn-RS" sz="2200" dirty="0">
                <a:solidFill>
                  <a:srgbClr val="FF0000"/>
                </a:solidFill>
              </a:rPr>
              <a:t>радиофармацеутских</a:t>
            </a:r>
            <a:r>
              <a:rPr lang="en-US" altLang="sr-Latn-RS" sz="2200" dirty="0">
                <a:solidFill>
                  <a:srgbClr val="FF0000"/>
                </a:solidFill>
              </a:rPr>
              <a:t> </a:t>
            </a:r>
            <a:r>
              <a:rPr lang="sr-Latn-RS" altLang="sr-Latn-RS" sz="2200" dirty="0">
                <a:solidFill>
                  <a:srgbClr val="FF0000"/>
                </a:solidFill>
              </a:rPr>
              <a:t>лекова</a:t>
            </a:r>
            <a:endParaRPr lang="en-US" altLang="sr-Latn-RS" sz="2200" dirty="0">
              <a:solidFill>
                <a:srgbClr val="FF0000"/>
              </a:solidFill>
            </a:endParaRPr>
          </a:p>
          <a:p>
            <a:pPr eaLnBrk="1" hangingPunct="1">
              <a:buFont typeface="Arial" panose="020B0604020202020204" pitchFamily="34" charset="0"/>
              <a:buNone/>
            </a:pPr>
            <a:r>
              <a:rPr lang="sr-Latn-RS" altLang="sr-Latn-RS" sz="2200" dirty="0">
                <a:solidFill>
                  <a:srgbClr val="FF0000"/>
                </a:solidFill>
              </a:rPr>
              <a:t>Члан</a:t>
            </a:r>
            <a:r>
              <a:rPr lang="en-US" altLang="sr-Latn-RS" sz="2200" dirty="0">
                <a:solidFill>
                  <a:srgbClr val="FF0000"/>
                </a:solidFill>
              </a:rPr>
              <a:t> 44.</a:t>
            </a:r>
          </a:p>
          <a:p>
            <a:pPr eaLnBrk="1" hangingPunct="1">
              <a:buFont typeface="Arial" panose="020B0604020202020204" pitchFamily="34" charset="0"/>
              <a:buNone/>
            </a:pPr>
            <a:r>
              <a:rPr lang="en-US" altLang="sr-Latn-RS" sz="2200" dirty="0"/>
              <a:t>     </a:t>
            </a:r>
            <a:r>
              <a:rPr lang="sr-Latn-RS" altLang="sr-Latn-RS" sz="2200" dirty="0"/>
              <a:t>Произвођач</a:t>
            </a:r>
            <a:r>
              <a:rPr lang="vi-VN" altLang="sr-Latn-RS" sz="2200" dirty="0"/>
              <a:t> </a:t>
            </a:r>
            <a:r>
              <a:rPr lang="sr-Latn-RS" altLang="sr-Latn-RS" sz="2200" dirty="0"/>
              <a:t>радиофармацеутског</a:t>
            </a:r>
            <a:r>
              <a:rPr lang="vi-VN" altLang="sr-Latn-RS" sz="2200" dirty="0"/>
              <a:t> </a:t>
            </a:r>
            <a:r>
              <a:rPr lang="sr-Latn-RS" altLang="sr-Latn-RS" sz="2200" dirty="0"/>
              <a:t>лека</a:t>
            </a:r>
            <a:r>
              <a:rPr lang="vi-VN" altLang="sr-Latn-RS" sz="2200" dirty="0"/>
              <a:t> </a:t>
            </a:r>
            <a:r>
              <a:rPr lang="sr-Latn-RS" altLang="sr-Latn-RS" sz="2200" dirty="0"/>
              <a:t>мора</a:t>
            </a:r>
            <a:r>
              <a:rPr lang="vi-VN" altLang="sr-Latn-RS" sz="2200" dirty="0"/>
              <a:t> </a:t>
            </a:r>
            <a:r>
              <a:rPr lang="sr-Latn-RS" altLang="sr-Latn-RS" sz="2200" dirty="0"/>
              <a:t>да</a:t>
            </a:r>
            <a:r>
              <a:rPr lang="vi-VN" altLang="sr-Latn-RS" sz="2200" dirty="0"/>
              <a:t> </a:t>
            </a:r>
            <a:r>
              <a:rPr lang="sr-Latn-RS" altLang="sr-Latn-RS" sz="2200" dirty="0"/>
              <a:t>има</a:t>
            </a:r>
            <a:r>
              <a:rPr lang="vi-VN" altLang="sr-Latn-RS" sz="2200" dirty="0"/>
              <a:t> </a:t>
            </a:r>
            <a:r>
              <a:rPr lang="sr-Latn-RS" altLang="sr-Latn-RS" sz="2200" dirty="0"/>
              <a:t>дозволу</a:t>
            </a:r>
            <a:r>
              <a:rPr lang="vi-VN" altLang="sr-Latn-RS" sz="2200" dirty="0"/>
              <a:t> </a:t>
            </a:r>
            <a:r>
              <a:rPr lang="sr-Latn-RS" altLang="sr-Latn-RS" sz="2200" dirty="0"/>
              <a:t>за</a:t>
            </a:r>
            <a:r>
              <a:rPr lang="vi-VN" altLang="sr-Latn-RS" sz="2200" dirty="0"/>
              <a:t> </a:t>
            </a:r>
            <a:r>
              <a:rPr lang="sr-Latn-RS" altLang="sr-Latn-RS" sz="2200" dirty="0"/>
              <a:t>производњу</a:t>
            </a:r>
            <a:r>
              <a:rPr lang="vi-VN" altLang="sr-Latn-RS" sz="2200" dirty="0"/>
              <a:t> </a:t>
            </a:r>
            <a:r>
              <a:rPr lang="sr-Latn-RS" altLang="sr-Latn-RS" sz="2200" dirty="0"/>
              <a:t>радиофармацеутског</a:t>
            </a:r>
            <a:r>
              <a:rPr lang="vi-VN" altLang="sr-Latn-RS" sz="2200" dirty="0"/>
              <a:t> </a:t>
            </a:r>
            <a:r>
              <a:rPr lang="sr-Latn-RS" altLang="sr-Latn-RS" sz="2200" dirty="0"/>
              <a:t>лека</a:t>
            </a:r>
            <a:r>
              <a:rPr lang="en-US" altLang="sr-Latn-RS" sz="2200" dirty="0"/>
              <a:t> </a:t>
            </a:r>
            <a:r>
              <a:rPr lang="sr-Latn-RS" altLang="sr-Latn-RS" sz="2200" dirty="0"/>
              <a:t>издату</a:t>
            </a:r>
            <a:r>
              <a:rPr lang="vi-VN" altLang="sr-Latn-RS" sz="2200" dirty="0"/>
              <a:t> </a:t>
            </a:r>
            <a:r>
              <a:rPr lang="sr-Latn-RS" altLang="sr-Latn-RS" sz="2200" dirty="0"/>
              <a:t>од</a:t>
            </a:r>
            <a:r>
              <a:rPr lang="vi-VN" altLang="sr-Latn-RS" sz="2200" dirty="0"/>
              <a:t> </a:t>
            </a:r>
            <a:r>
              <a:rPr lang="sr-Latn-RS" altLang="sr-Latn-RS" sz="2200" dirty="0"/>
              <a:t>надлежног</a:t>
            </a:r>
            <a:r>
              <a:rPr lang="vi-VN" altLang="sr-Latn-RS" sz="2200" dirty="0"/>
              <a:t> </a:t>
            </a:r>
            <a:r>
              <a:rPr lang="sr-Latn-RS" altLang="sr-Latn-RS" sz="2200" dirty="0"/>
              <a:t>министарства</a:t>
            </a:r>
            <a:r>
              <a:rPr lang="vi-VN" altLang="sr-Latn-RS" sz="2200" dirty="0"/>
              <a:t>, </a:t>
            </a:r>
            <a:r>
              <a:rPr lang="sr-Latn-RS" altLang="sr-Latn-RS" sz="2200" dirty="0"/>
              <a:t>као</a:t>
            </a:r>
            <a:r>
              <a:rPr lang="vi-VN" altLang="sr-Latn-RS" sz="2200" dirty="0"/>
              <a:t> </a:t>
            </a:r>
            <a:r>
              <a:rPr lang="sr-Latn-RS" altLang="sr-Latn-RS" sz="2200" dirty="0"/>
              <a:t>и</a:t>
            </a:r>
            <a:r>
              <a:rPr lang="vi-VN" altLang="sr-Latn-RS" sz="2200" dirty="0"/>
              <a:t> </a:t>
            </a:r>
            <a:r>
              <a:rPr lang="sr-Latn-RS" altLang="sr-Latn-RS" sz="2200" dirty="0"/>
              <a:t>да</a:t>
            </a:r>
            <a:r>
              <a:rPr lang="vi-VN" altLang="sr-Latn-RS" sz="2200" dirty="0"/>
              <a:t> </a:t>
            </a:r>
            <a:r>
              <a:rPr lang="sr-Latn-RS" altLang="sr-Latn-RS" sz="2200" dirty="0"/>
              <a:t>испуњава</a:t>
            </a:r>
            <a:r>
              <a:rPr lang="vi-VN" altLang="sr-Latn-RS" sz="2200" dirty="0"/>
              <a:t> </a:t>
            </a:r>
            <a:r>
              <a:rPr lang="sr-Latn-RS" altLang="sr-Latn-RS" sz="2200" dirty="0"/>
              <a:t>и</a:t>
            </a:r>
            <a:r>
              <a:rPr lang="vi-VN" altLang="sr-Latn-RS" sz="2200" dirty="0"/>
              <a:t> </a:t>
            </a:r>
            <a:r>
              <a:rPr lang="sr-Latn-RS" altLang="sr-Latn-RS" sz="2200" dirty="0"/>
              <a:t>услове</a:t>
            </a:r>
            <a:r>
              <a:rPr lang="vi-VN" altLang="sr-Latn-RS" sz="2200" dirty="0"/>
              <a:t> </a:t>
            </a:r>
            <a:r>
              <a:rPr lang="sr-Latn-RS" altLang="sr-Latn-RS" sz="2200" dirty="0"/>
              <a:t>утврђене</a:t>
            </a:r>
            <a:r>
              <a:rPr lang="vi-VN" altLang="sr-Latn-RS" sz="2200" dirty="0"/>
              <a:t> </a:t>
            </a:r>
            <a:r>
              <a:rPr lang="sr-Latn-RS" altLang="sr-Latn-RS" sz="2200" dirty="0"/>
              <a:t>прописима</a:t>
            </a:r>
            <a:r>
              <a:rPr lang="vi-VN" altLang="sr-Latn-RS" sz="2200" dirty="0"/>
              <a:t> </a:t>
            </a:r>
            <a:r>
              <a:rPr lang="sr-Latn-RS" altLang="sr-Latn-RS" sz="2200" dirty="0"/>
              <a:t>којима</a:t>
            </a:r>
            <a:r>
              <a:rPr lang="vi-VN" altLang="sr-Latn-RS" sz="2200" dirty="0"/>
              <a:t> </a:t>
            </a:r>
            <a:r>
              <a:rPr lang="sr-Latn-RS" altLang="sr-Latn-RS" sz="2200" dirty="0"/>
              <a:t>се</a:t>
            </a:r>
            <a:r>
              <a:rPr lang="vi-VN" altLang="sr-Latn-RS" sz="2200" dirty="0"/>
              <a:t> </a:t>
            </a:r>
            <a:r>
              <a:rPr lang="sr-Latn-RS" altLang="sr-Latn-RS" sz="2200" dirty="0"/>
              <a:t>уређује</a:t>
            </a:r>
            <a:r>
              <a:rPr lang="vi-VN" altLang="sr-Latn-RS" sz="2200" dirty="0"/>
              <a:t> </a:t>
            </a:r>
            <a:r>
              <a:rPr lang="sr-Latn-RS" altLang="sr-Latn-RS" sz="2200" dirty="0"/>
              <a:t>област</a:t>
            </a:r>
            <a:r>
              <a:rPr lang="en-US" altLang="sr-Latn-RS" sz="2200" dirty="0"/>
              <a:t> </a:t>
            </a:r>
            <a:r>
              <a:rPr lang="sr-Latn-RS" altLang="sr-Latn-RS" sz="2200" dirty="0"/>
              <a:t>заштите</a:t>
            </a:r>
            <a:r>
              <a:rPr lang="en-US" altLang="sr-Latn-RS" sz="2200" dirty="0"/>
              <a:t> </a:t>
            </a:r>
            <a:r>
              <a:rPr lang="sr-Latn-RS" altLang="sr-Latn-RS" sz="2200" dirty="0"/>
              <a:t>од</a:t>
            </a:r>
            <a:r>
              <a:rPr lang="en-US" altLang="sr-Latn-RS" sz="2200" dirty="0"/>
              <a:t> </a:t>
            </a:r>
            <a:r>
              <a:rPr lang="sr-Latn-RS" altLang="sr-Latn-RS" sz="2200" dirty="0"/>
              <a:t>јонизујућих</a:t>
            </a:r>
            <a:r>
              <a:rPr lang="en-US" altLang="sr-Latn-RS" sz="2200" dirty="0"/>
              <a:t> </a:t>
            </a:r>
            <a:r>
              <a:rPr lang="sr-Latn-RS" altLang="sr-Latn-RS" sz="2200" dirty="0"/>
              <a:t>зрачења</a:t>
            </a:r>
            <a:r>
              <a:rPr lang="en-US" altLang="sr-Latn-RS" sz="2200" dirty="0"/>
              <a:t>.</a:t>
            </a:r>
          </a:p>
          <a:p>
            <a:pPr eaLnBrk="1" hangingPunct="1">
              <a:buFont typeface="Arial" panose="020B0604020202020204" pitchFamily="34" charset="0"/>
              <a:buNone/>
            </a:pPr>
            <a:r>
              <a:rPr lang="sr-Latn-RS" altLang="sr-Latn-RS" sz="2200" dirty="0">
                <a:solidFill>
                  <a:srgbClr val="FF0000"/>
                </a:solidFill>
              </a:rPr>
              <a:t>б</a:t>
            </a:r>
            <a:r>
              <a:rPr lang="en-US" altLang="sr-Latn-RS" sz="2200" dirty="0">
                <a:solidFill>
                  <a:srgbClr val="FF0000"/>
                </a:solidFill>
              </a:rPr>
              <a:t>) </a:t>
            </a:r>
            <a:r>
              <a:rPr lang="sr-Latn-RS" altLang="sr-Latn-RS" sz="2200" dirty="0">
                <a:solidFill>
                  <a:srgbClr val="FF0000"/>
                </a:solidFill>
              </a:rPr>
              <a:t>Мере</a:t>
            </a:r>
            <a:r>
              <a:rPr lang="en-US" altLang="sr-Latn-RS" sz="2200" dirty="0">
                <a:solidFill>
                  <a:srgbClr val="FF0000"/>
                </a:solidFill>
              </a:rPr>
              <a:t> </a:t>
            </a:r>
            <a:r>
              <a:rPr lang="sr-Latn-RS" altLang="sr-Latn-RS" sz="2200" dirty="0">
                <a:solidFill>
                  <a:srgbClr val="FF0000"/>
                </a:solidFill>
              </a:rPr>
              <a:t>предострожности</a:t>
            </a:r>
            <a:r>
              <a:rPr lang="en-US" altLang="sr-Latn-RS" sz="2200" dirty="0">
                <a:solidFill>
                  <a:srgbClr val="FF0000"/>
                </a:solidFill>
              </a:rPr>
              <a:t> </a:t>
            </a:r>
            <a:r>
              <a:rPr lang="sr-Latn-RS" altLang="sr-Latn-RS" sz="2200" dirty="0">
                <a:solidFill>
                  <a:srgbClr val="FF0000"/>
                </a:solidFill>
              </a:rPr>
              <a:t>у</a:t>
            </a:r>
            <a:r>
              <a:rPr lang="en-US" altLang="sr-Latn-RS" sz="2200" dirty="0">
                <a:solidFill>
                  <a:srgbClr val="FF0000"/>
                </a:solidFill>
              </a:rPr>
              <a:t> </a:t>
            </a:r>
            <a:r>
              <a:rPr lang="sr-Latn-RS" altLang="sr-Latn-RS" sz="2200" dirty="0">
                <a:solidFill>
                  <a:srgbClr val="FF0000"/>
                </a:solidFill>
              </a:rPr>
              <a:t>производњи</a:t>
            </a:r>
            <a:r>
              <a:rPr lang="en-US" altLang="sr-Latn-RS" sz="2200" dirty="0">
                <a:solidFill>
                  <a:srgbClr val="FF0000"/>
                </a:solidFill>
              </a:rPr>
              <a:t> </a:t>
            </a:r>
            <a:r>
              <a:rPr lang="sr-Latn-RS" altLang="sr-Latn-RS" sz="2200" dirty="0">
                <a:solidFill>
                  <a:srgbClr val="FF0000"/>
                </a:solidFill>
              </a:rPr>
              <a:t>радиофармацеутских</a:t>
            </a:r>
            <a:r>
              <a:rPr lang="en-US" altLang="sr-Latn-RS" sz="2200" dirty="0">
                <a:solidFill>
                  <a:srgbClr val="FF0000"/>
                </a:solidFill>
              </a:rPr>
              <a:t> </a:t>
            </a:r>
            <a:r>
              <a:rPr lang="sr-Latn-RS" altLang="sr-Latn-RS" sz="2200" dirty="0">
                <a:solidFill>
                  <a:srgbClr val="FF0000"/>
                </a:solidFill>
              </a:rPr>
              <a:t>лекова</a:t>
            </a:r>
            <a:endParaRPr lang="en-US" altLang="sr-Latn-RS" sz="2200" dirty="0">
              <a:solidFill>
                <a:srgbClr val="FF0000"/>
              </a:solidFill>
            </a:endParaRPr>
          </a:p>
          <a:p>
            <a:pPr eaLnBrk="1" hangingPunct="1">
              <a:buFont typeface="Arial" panose="020B0604020202020204" pitchFamily="34" charset="0"/>
              <a:buNone/>
            </a:pPr>
            <a:r>
              <a:rPr lang="sr-Latn-RS" altLang="sr-Latn-RS" sz="2200" dirty="0">
                <a:solidFill>
                  <a:srgbClr val="FF0000"/>
                </a:solidFill>
              </a:rPr>
              <a:t>Члан</a:t>
            </a:r>
            <a:r>
              <a:rPr lang="en-US" altLang="sr-Latn-RS" sz="2200" dirty="0">
                <a:solidFill>
                  <a:srgbClr val="FF0000"/>
                </a:solidFill>
              </a:rPr>
              <a:t> 45.</a:t>
            </a:r>
          </a:p>
          <a:p>
            <a:pPr algn="just" eaLnBrk="1" hangingPunct="1">
              <a:buFont typeface="Arial" panose="020B0604020202020204" pitchFamily="34" charset="0"/>
              <a:buNone/>
            </a:pPr>
            <a:r>
              <a:rPr lang="en-US" altLang="sr-Latn-RS" sz="2200" dirty="0"/>
              <a:t>     </a:t>
            </a:r>
            <a:r>
              <a:rPr lang="sr-Latn-RS" altLang="sr-Latn-RS" sz="2200" dirty="0"/>
              <a:t>Код</a:t>
            </a:r>
            <a:r>
              <a:rPr lang="en-US" altLang="sr-Latn-RS" sz="2200" dirty="0"/>
              <a:t> </a:t>
            </a:r>
            <a:r>
              <a:rPr lang="sr-Latn-RS" altLang="sr-Latn-RS" sz="2200" dirty="0"/>
              <a:t>производње</a:t>
            </a:r>
            <a:r>
              <a:rPr lang="en-US" altLang="sr-Latn-RS" sz="2200" dirty="0"/>
              <a:t> </a:t>
            </a:r>
            <a:r>
              <a:rPr lang="sr-Latn-RS" altLang="sr-Latn-RS" sz="2200" dirty="0"/>
              <a:t>радиофармацеутских</a:t>
            </a:r>
            <a:r>
              <a:rPr lang="en-US" altLang="sr-Latn-RS" sz="2200" dirty="0"/>
              <a:t> </a:t>
            </a:r>
            <a:r>
              <a:rPr lang="sr-Latn-RS" altLang="sr-Latn-RS" sz="2200" dirty="0"/>
              <a:t>лекова</a:t>
            </a:r>
            <a:r>
              <a:rPr lang="en-US" altLang="sr-Latn-RS" sz="2200" dirty="0"/>
              <a:t> </a:t>
            </a:r>
            <a:r>
              <a:rPr lang="sr-Latn-RS" altLang="sr-Latn-RS" sz="2200" dirty="0"/>
              <a:t>посебна</a:t>
            </a:r>
            <a:r>
              <a:rPr lang="en-US" altLang="sr-Latn-RS" sz="2200" dirty="0"/>
              <a:t> </a:t>
            </a:r>
            <a:r>
              <a:rPr lang="sr-Latn-RS" altLang="sr-Latn-RS" sz="2200" dirty="0"/>
              <a:t>пажња</a:t>
            </a:r>
            <a:r>
              <a:rPr lang="en-US" altLang="sr-Latn-RS" sz="2200" dirty="0"/>
              <a:t> </a:t>
            </a:r>
            <a:r>
              <a:rPr lang="sr-Latn-RS" altLang="sr-Latn-RS" sz="2200" dirty="0"/>
              <a:t>мора</a:t>
            </a:r>
            <a:r>
              <a:rPr lang="en-US" altLang="sr-Latn-RS" sz="2200" dirty="0"/>
              <a:t> </a:t>
            </a:r>
            <a:r>
              <a:rPr lang="sr-Latn-RS" altLang="sr-Latn-RS" sz="2200" dirty="0"/>
              <a:t>да</a:t>
            </a:r>
            <a:r>
              <a:rPr lang="en-US" altLang="sr-Latn-RS" sz="2200" dirty="0"/>
              <a:t> </a:t>
            </a:r>
            <a:r>
              <a:rPr lang="sr-Latn-RS" altLang="sr-Latn-RS" sz="2200" dirty="0"/>
              <a:t>се</a:t>
            </a:r>
            <a:r>
              <a:rPr lang="en-US" altLang="sr-Latn-RS" sz="2200" dirty="0"/>
              <a:t> </a:t>
            </a:r>
            <a:r>
              <a:rPr lang="sr-Latn-RS" altLang="sr-Latn-RS" sz="2200" dirty="0"/>
              <a:t>обрати</a:t>
            </a:r>
            <a:r>
              <a:rPr lang="en-US" altLang="sr-Latn-RS" sz="2200" dirty="0"/>
              <a:t> </a:t>
            </a:r>
            <a:r>
              <a:rPr lang="sr-Latn-RS" altLang="sr-Latn-RS" sz="2200" dirty="0"/>
              <a:t>на</a:t>
            </a:r>
            <a:r>
              <a:rPr lang="en-US" altLang="sr-Latn-RS" sz="2200" dirty="0"/>
              <a:t> </a:t>
            </a:r>
            <a:r>
              <a:rPr lang="sr-Latn-RS" altLang="sr-Latn-RS" sz="2200" dirty="0">
                <a:solidFill>
                  <a:srgbClr val="FF0000"/>
                </a:solidFill>
              </a:rPr>
              <a:t>спречавање</a:t>
            </a:r>
            <a:r>
              <a:rPr lang="en-US" altLang="sr-Latn-RS" sz="2200" dirty="0"/>
              <a:t> </a:t>
            </a:r>
            <a:r>
              <a:rPr lang="sr-Latn-RS" altLang="sr-Latn-RS" sz="2200" dirty="0"/>
              <a:t>унакрсне</a:t>
            </a:r>
            <a:r>
              <a:rPr lang="en-US" altLang="sr-Latn-RS" sz="2200" dirty="0"/>
              <a:t> </a:t>
            </a:r>
            <a:r>
              <a:rPr lang="sr-Latn-RS" altLang="sr-Latn-RS" sz="2200" dirty="0"/>
              <a:t>контаминације</a:t>
            </a:r>
            <a:r>
              <a:rPr lang="en-US" altLang="sr-Latn-RS" sz="2200" dirty="0"/>
              <a:t>, </a:t>
            </a:r>
            <a:r>
              <a:rPr lang="sr-Latn-RS" altLang="sr-Latn-RS" sz="2200" dirty="0"/>
              <a:t>одговарајуће</a:t>
            </a:r>
            <a:r>
              <a:rPr lang="en-US" altLang="sr-Latn-RS" sz="2200" dirty="0"/>
              <a:t> </a:t>
            </a:r>
            <a:r>
              <a:rPr lang="sr-Latn-RS" altLang="sr-Latn-RS" sz="2200" dirty="0"/>
              <a:t>чување</a:t>
            </a:r>
            <a:r>
              <a:rPr lang="en-US" altLang="sr-Latn-RS" sz="2200" dirty="0"/>
              <a:t> </a:t>
            </a:r>
            <a:r>
              <a:rPr lang="sr-Latn-RS" altLang="sr-Latn-RS" sz="2200" dirty="0"/>
              <a:t>радионуклидних</a:t>
            </a:r>
            <a:r>
              <a:rPr lang="en-US" altLang="sr-Latn-RS" sz="2200" dirty="0"/>
              <a:t> </a:t>
            </a:r>
            <a:r>
              <a:rPr lang="sr-Latn-RS" altLang="sr-Latn-RS" sz="2200" dirty="0"/>
              <a:t>контаминаната</a:t>
            </a:r>
            <a:r>
              <a:rPr lang="en-US" altLang="sr-Latn-RS" sz="2200" dirty="0"/>
              <a:t> </a:t>
            </a:r>
            <a:r>
              <a:rPr lang="sr-Latn-RS" altLang="sr-Latn-RS" sz="2200" dirty="0"/>
              <a:t>и</a:t>
            </a:r>
            <a:r>
              <a:rPr lang="en-US" altLang="sr-Latn-RS" sz="2200" dirty="0"/>
              <a:t> </a:t>
            </a:r>
            <a:r>
              <a:rPr lang="sr-Latn-RS" altLang="sr-Latn-RS" sz="2200" dirty="0"/>
              <a:t>уклањање</a:t>
            </a:r>
            <a:r>
              <a:rPr lang="en-US" altLang="sr-Latn-RS" sz="2200" dirty="0"/>
              <a:t> </a:t>
            </a:r>
            <a:r>
              <a:rPr lang="sr-Latn-RS" altLang="sr-Latn-RS" sz="2200" dirty="0"/>
              <a:t>радиоактивног</a:t>
            </a:r>
            <a:r>
              <a:rPr lang="en-US" altLang="sr-Latn-RS" sz="2200" dirty="0"/>
              <a:t> </a:t>
            </a:r>
            <a:r>
              <a:rPr lang="sr-Latn-RS" altLang="sr-Latn-RS" sz="2200" dirty="0"/>
              <a:t>отпада</a:t>
            </a:r>
            <a:r>
              <a:rPr lang="en-US" altLang="sr-Latn-RS" sz="2200" dirty="0"/>
              <a:t>.</a:t>
            </a:r>
          </a:p>
        </p:txBody>
      </p:sp>
    </p:spTree>
    <p:extLst>
      <p:ext uri="{BB962C8B-B14F-4D97-AF65-F5344CB8AC3E}">
        <p14:creationId xmlns:p14="http://schemas.microsoft.com/office/powerpoint/2010/main" val="37631153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43" y="182563"/>
            <a:ext cx="11027227" cy="1143000"/>
          </a:xfrm>
        </p:spPr>
        <p:txBody>
          <a:bodyPr rtlCol="0">
            <a:normAutofit/>
          </a:bodyPr>
          <a:lstStyle/>
          <a:p>
            <a:pPr>
              <a:defRPr/>
            </a:pPr>
            <a:r>
              <a:rPr lang="ru-RU" sz="2800" b="1" dirty="0"/>
              <a:t> </a:t>
            </a:r>
            <a:r>
              <a:rPr lang="en-US" sz="2800" b="1" dirty="0"/>
              <a:t>I.1.</a:t>
            </a:r>
            <a:r>
              <a:rPr lang="ru-RU" sz="2800" b="1" dirty="0"/>
              <a:t> </a:t>
            </a:r>
            <a:r>
              <a:rPr lang="x-none" sz="2800" b="1" dirty="0"/>
              <a:t>2.</a:t>
            </a:r>
            <a:r>
              <a:rPr lang="en-US" sz="2800" b="1" dirty="0"/>
              <a:t> </a:t>
            </a:r>
            <a:r>
              <a:rPr lang="x-none" sz="2800" b="1" dirty="0"/>
              <a:t>ПРОИЗВОДЊА</a:t>
            </a:r>
            <a:r>
              <a:rPr lang="en-US" sz="2800" b="1" dirty="0"/>
              <a:t> </a:t>
            </a:r>
            <a:r>
              <a:rPr lang="x-none" sz="2800" b="1" dirty="0"/>
              <a:t>РАДИОФ</a:t>
            </a:r>
            <a:r>
              <a:rPr lang="en-US" sz="2800" b="1" dirty="0"/>
              <a:t>A</a:t>
            </a:r>
            <a:r>
              <a:rPr lang="x-none" sz="2800" b="1" dirty="0"/>
              <a:t>РМАЦЕУТСКИХ</a:t>
            </a:r>
            <a:r>
              <a:rPr lang="en-US" sz="2800" b="1" dirty="0"/>
              <a:t> </a:t>
            </a:r>
            <a:r>
              <a:rPr lang="x-none" sz="2800" b="1" dirty="0"/>
              <a:t>ЛЕКОВА</a:t>
            </a:r>
            <a:r>
              <a:rPr lang="en-US" sz="2800" b="1" dirty="0"/>
              <a:t>(2) </a:t>
            </a:r>
            <a:r>
              <a:rPr lang="x-none" sz="2800" b="1" dirty="0"/>
              <a:t> (чл. 43-55)</a:t>
            </a:r>
            <a:endParaRPr lang="en-US" sz="2800" dirty="0"/>
          </a:p>
        </p:txBody>
      </p:sp>
      <p:sp>
        <p:nvSpPr>
          <p:cNvPr id="11267" name="Content Placeholder 2"/>
          <p:cNvSpPr>
            <a:spLocks noGrp="1"/>
          </p:cNvSpPr>
          <p:nvPr>
            <p:ph idx="1"/>
          </p:nvPr>
        </p:nvSpPr>
        <p:spPr>
          <a:xfrm>
            <a:off x="555171" y="1363664"/>
            <a:ext cx="9874705" cy="4530725"/>
          </a:xfrm>
        </p:spPr>
        <p:txBody>
          <a:bodyPr rtlCol="0">
            <a:normAutofit/>
          </a:bodyPr>
          <a:lstStyle/>
          <a:p>
            <a:pPr algn="just">
              <a:buNone/>
              <a:defRPr/>
            </a:pPr>
            <a:r>
              <a:rPr lang="en-US" dirty="0" err="1">
                <a:solidFill>
                  <a:srgbClr val="FF0000"/>
                </a:solidFill>
              </a:rPr>
              <a:t>Члан</a:t>
            </a:r>
            <a:r>
              <a:rPr lang="en-US" dirty="0">
                <a:solidFill>
                  <a:srgbClr val="FF0000"/>
                </a:solidFill>
              </a:rPr>
              <a:t> 46.-1</a:t>
            </a:r>
          </a:p>
          <a:p>
            <a:pPr marL="344488" indent="-344488" algn="just">
              <a:buNone/>
              <a:defRPr/>
            </a:pPr>
            <a:r>
              <a:rPr lang="en-US" dirty="0"/>
              <a:t>      </a:t>
            </a:r>
            <a:r>
              <a:rPr lang="en-US" dirty="0" err="1"/>
              <a:t>Радиофармацеутски</a:t>
            </a:r>
            <a:r>
              <a:rPr lang="en-US" dirty="0"/>
              <a:t> </a:t>
            </a:r>
            <a:r>
              <a:rPr lang="en-US" dirty="0" err="1"/>
              <a:t>лекови</a:t>
            </a:r>
            <a:r>
              <a:rPr lang="en-US" dirty="0"/>
              <a:t> </a:t>
            </a:r>
            <a:r>
              <a:rPr lang="en-US" dirty="0" err="1"/>
              <a:t>треба</a:t>
            </a:r>
            <a:r>
              <a:rPr lang="en-US" dirty="0"/>
              <a:t> </a:t>
            </a:r>
            <a:r>
              <a:rPr lang="en-US" dirty="0" err="1"/>
              <a:t>да</a:t>
            </a:r>
            <a:r>
              <a:rPr lang="en-US" dirty="0"/>
              <a:t> </a:t>
            </a:r>
            <a:r>
              <a:rPr lang="en-US" dirty="0" err="1"/>
              <a:t>се</a:t>
            </a:r>
            <a:r>
              <a:rPr lang="en-US" dirty="0"/>
              <a:t> </a:t>
            </a:r>
            <a:r>
              <a:rPr lang="en-US" dirty="0" err="1"/>
              <a:t>производе</a:t>
            </a:r>
            <a:r>
              <a:rPr lang="en-US" dirty="0"/>
              <a:t>, </a:t>
            </a:r>
            <a:r>
              <a:rPr lang="en-US" dirty="0" err="1"/>
              <a:t>чувају</a:t>
            </a:r>
            <a:r>
              <a:rPr lang="en-US" dirty="0"/>
              <a:t>, </a:t>
            </a:r>
            <a:r>
              <a:rPr lang="en-US" dirty="0" err="1"/>
              <a:t>пакују</a:t>
            </a:r>
            <a:r>
              <a:rPr lang="en-US" dirty="0"/>
              <a:t> и </a:t>
            </a:r>
            <a:r>
              <a:rPr lang="en-US" dirty="0" err="1"/>
              <a:t>контролишу</a:t>
            </a:r>
            <a:r>
              <a:rPr lang="en-US" dirty="0"/>
              <a:t> у </a:t>
            </a:r>
            <a:r>
              <a:rPr lang="en-US" dirty="0" err="1"/>
              <a:t>просторијама</a:t>
            </a:r>
            <a:r>
              <a:rPr lang="en-US" dirty="0"/>
              <a:t> </a:t>
            </a:r>
            <a:r>
              <a:rPr lang="en-US" dirty="0" err="1"/>
              <a:t>које</a:t>
            </a:r>
            <a:r>
              <a:rPr lang="en-US" dirty="0"/>
              <a:t> </a:t>
            </a:r>
            <a:r>
              <a:rPr lang="en-US" dirty="0" err="1"/>
              <a:t>су</a:t>
            </a:r>
            <a:r>
              <a:rPr lang="en-US" dirty="0"/>
              <a:t> </a:t>
            </a:r>
            <a:r>
              <a:rPr lang="en-US" dirty="0" err="1"/>
              <a:t>за</a:t>
            </a:r>
            <a:r>
              <a:rPr lang="en-US" dirty="0"/>
              <a:t> </a:t>
            </a:r>
            <a:r>
              <a:rPr lang="en-US" dirty="0" err="1"/>
              <a:t>то</a:t>
            </a:r>
            <a:r>
              <a:rPr lang="en-US" dirty="0"/>
              <a:t> </a:t>
            </a:r>
            <a:r>
              <a:rPr lang="en-US" dirty="0" err="1"/>
              <a:t>намењене</a:t>
            </a:r>
            <a:r>
              <a:rPr lang="en-US" dirty="0"/>
              <a:t> и </a:t>
            </a:r>
            <a:r>
              <a:rPr lang="en-US" dirty="0" err="1"/>
              <a:t>које</a:t>
            </a:r>
            <a:r>
              <a:rPr lang="en-US" dirty="0"/>
              <a:t> </a:t>
            </a:r>
            <a:r>
              <a:rPr lang="en-US" dirty="0" err="1"/>
              <a:t>су</a:t>
            </a:r>
            <a:r>
              <a:rPr lang="en-US" dirty="0"/>
              <a:t> </a:t>
            </a:r>
            <a:r>
              <a:rPr lang="en-US" dirty="0" err="1">
                <a:solidFill>
                  <a:srgbClr val="FF0000"/>
                </a:solidFill>
              </a:rPr>
              <a:t>одвојене</a:t>
            </a:r>
            <a:r>
              <a:rPr lang="en-US" dirty="0"/>
              <a:t> </a:t>
            </a:r>
            <a:r>
              <a:rPr lang="en-US" dirty="0" err="1"/>
              <a:t>од</a:t>
            </a:r>
            <a:r>
              <a:rPr lang="en-US" dirty="0"/>
              <a:t> </a:t>
            </a:r>
            <a:r>
              <a:rPr lang="en-US" dirty="0" err="1"/>
              <a:t>просторија</a:t>
            </a:r>
            <a:r>
              <a:rPr lang="en-US" dirty="0"/>
              <a:t> у </a:t>
            </a:r>
            <a:r>
              <a:rPr lang="en-US" dirty="0" err="1"/>
              <a:t>којима</a:t>
            </a:r>
            <a:r>
              <a:rPr lang="en-US" dirty="0"/>
              <a:t> </a:t>
            </a:r>
            <a:r>
              <a:rPr lang="en-US" dirty="0" err="1"/>
              <a:t>се</a:t>
            </a:r>
            <a:r>
              <a:rPr lang="en-US" dirty="0"/>
              <a:t> </a:t>
            </a:r>
            <a:r>
              <a:rPr lang="en-US" dirty="0" err="1"/>
              <a:t>производе</a:t>
            </a:r>
            <a:r>
              <a:rPr lang="en-US" dirty="0"/>
              <a:t> </a:t>
            </a:r>
            <a:r>
              <a:rPr lang="en-US" dirty="0" err="1"/>
              <a:t>друге</a:t>
            </a:r>
            <a:r>
              <a:rPr lang="en-US" dirty="0"/>
              <a:t> </a:t>
            </a:r>
            <a:r>
              <a:rPr lang="en-US" dirty="0" err="1"/>
              <a:t>врсте</a:t>
            </a:r>
            <a:r>
              <a:rPr lang="en-US" dirty="0"/>
              <a:t> </a:t>
            </a:r>
            <a:r>
              <a:rPr lang="en-US" dirty="0" err="1"/>
              <a:t>лекова</a:t>
            </a:r>
            <a:r>
              <a:rPr lang="en-US" dirty="0"/>
              <a:t>.</a:t>
            </a:r>
          </a:p>
          <a:p>
            <a:pPr indent="1588" algn="just">
              <a:buNone/>
              <a:defRPr/>
            </a:pPr>
            <a:r>
              <a:rPr lang="en-US" dirty="0"/>
              <a:t>У</a:t>
            </a:r>
            <a:r>
              <a:rPr lang="vi-VN" dirty="0"/>
              <a:t> </a:t>
            </a:r>
            <a:r>
              <a:rPr lang="en-US" dirty="0" err="1"/>
              <a:t>погледу</a:t>
            </a:r>
            <a:r>
              <a:rPr lang="vi-VN" dirty="0"/>
              <a:t> </a:t>
            </a:r>
            <a:r>
              <a:rPr lang="en-US" dirty="0" err="1"/>
              <a:t>простора</a:t>
            </a:r>
            <a:r>
              <a:rPr lang="vi-VN" dirty="0"/>
              <a:t> </a:t>
            </a:r>
            <a:r>
              <a:rPr lang="en-US" dirty="0" err="1"/>
              <a:t>произвођач</a:t>
            </a:r>
            <a:r>
              <a:rPr lang="vi-VN" dirty="0"/>
              <a:t> </a:t>
            </a:r>
            <a:r>
              <a:rPr lang="en-US" dirty="0" err="1"/>
              <a:t>радиофармацеутског</a:t>
            </a:r>
            <a:r>
              <a:rPr lang="vi-VN" dirty="0"/>
              <a:t> </a:t>
            </a:r>
            <a:r>
              <a:rPr lang="en-US" dirty="0" err="1"/>
              <a:t>лека</a:t>
            </a:r>
            <a:r>
              <a:rPr lang="vi-VN" dirty="0"/>
              <a:t> </a:t>
            </a:r>
            <a:r>
              <a:rPr lang="en-US" dirty="0" err="1"/>
              <a:t>мора</a:t>
            </a:r>
            <a:r>
              <a:rPr lang="vi-VN" dirty="0"/>
              <a:t> </a:t>
            </a:r>
            <a:r>
              <a:rPr lang="en-US" dirty="0" err="1"/>
              <a:t>да</a:t>
            </a:r>
            <a:r>
              <a:rPr lang="vi-VN" dirty="0"/>
              <a:t>, </a:t>
            </a:r>
            <a:r>
              <a:rPr lang="en-US" dirty="0" err="1"/>
              <a:t>поред</a:t>
            </a:r>
            <a:r>
              <a:rPr lang="vi-VN" dirty="0"/>
              <a:t> </a:t>
            </a:r>
            <a:r>
              <a:rPr lang="en-US" dirty="0" err="1"/>
              <a:t>услова</a:t>
            </a:r>
            <a:r>
              <a:rPr lang="vi-VN" dirty="0"/>
              <a:t> </a:t>
            </a:r>
            <a:r>
              <a:rPr lang="en-US" dirty="0" err="1"/>
              <a:t>прописаних</a:t>
            </a:r>
            <a:r>
              <a:rPr lang="vi-VN" dirty="0"/>
              <a:t> </a:t>
            </a:r>
            <a:r>
              <a:rPr lang="en-US" dirty="0" err="1"/>
              <a:t>овим</a:t>
            </a:r>
            <a:r>
              <a:rPr lang="en-US" dirty="0"/>
              <a:t> </a:t>
            </a:r>
            <a:r>
              <a:rPr lang="en-US" dirty="0" err="1"/>
              <a:t>правилником</a:t>
            </a:r>
            <a:r>
              <a:rPr lang="en-US" dirty="0"/>
              <a:t>, </a:t>
            </a:r>
            <a:r>
              <a:rPr lang="en-US" dirty="0" err="1"/>
              <a:t>испуњава</a:t>
            </a:r>
            <a:r>
              <a:rPr lang="en-US" dirty="0"/>
              <a:t> и </a:t>
            </a:r>
            <a:r>
              <a:rPr lang="en-US" dirty="0" err="1"/>
              <a:t>следеће</a:t>
            </a:r>
            <a:r>
              <a:rPr lang="en-US" dirty="0"/>
              <a:t> </a:t>
            </a:r>
            <a:r>
              <a:rPr lang="en-US" dirty="0" err="1"/>
              <a:t>услове</a:t>
            </a:r>
            <a:r>
              <a:rPr lang="en-US" dirty="0"/>
              <a:t>:</a:t>
            </a:r>
          </a:p>
        </p:txBody>
      </p:sp>
    </p:spTree>
    <p:extLst>
      <p:ext uri="{BB962C8B-B14F-4D97-AF65-F5344CB8AC3E}">
        <p14:creationId xmlns:p14="http://schemas.microsoft.com/office/powerpoint/2010/main" val="11517209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ru-RU" sz="2800" b="1" dirty="0"/>
              <a:t> </a:t>
            </a:r>
            <a:r>
              <a:rPr lang="en-US" sz="2800" b="1" dirty="0"/>
              <a:t>I.1.</a:t>
            </a:r>
            <a:r>
              <a:rPr lang="ru-RU" sz="2800" b="1" dirty="0"/>
              <a:t> </a:t>
            </a:r>
            <a:r>
              <a:rPr lang="x-none" sz="2800" b="1" dirty="0"/>
              <a:t>2.</a:t>
            </a:r>
            <a:r>
              <a:rPr lang="en-US" sz="2800" b="1" dirty="0"/>
              <a:t> </a:t>
            </a:r>
            <a:r>
              <a:rPr lang="x-none" sz="2800" b="1" dirty="0"/>
              <a:t>ПРОИЗВОДЊА</a:t>
            </a:r>
            <a:r>
              <a:rPr lang="en-US" sz="2800" b="1" dirty="0"/>
              <a:t> </a:t>
            </a:r>
            <a:r>
              <a:rPr lang="x-none" sz="2800" b="1" dirty="0"/>
              <a:t>РАДИОФ</a:t>
            </a:r>
            <a:r>
              <a:rPr lang="en-US" sz="2800" b="1" dirty="0"/>
              <a:t>A</a:t>
            </a:r>
            <a:r>
              <a:rPr lang="x-none" sz="2800" b="1" dirty="0"/>
              <a:t>РМАЦЕУТСКИХ</a:t>
            </a:r>
            <a:r>
              <a:rPr lang="en-US" sz="2800" b="1" dirty="0"/>
              <a:t> </a:t>
            </a:r>
            <a:r>
              <a:rPr lang="x-none" sz="2800" b="1" dirty="0" smtClean="0"/>
              <a:t>ЛЕКОВА</a:t>
            </a:r>
            <a:r>
              <a:rPr lang="sr-Cyrl-RS" sz="2800" b="1" dirty="0" smtClean="0"/>
              <a:t> </a:t>
            </a:r>
            <a:r>
              <a:rPr lang="en-US" sz="2800" b="1" dirty="0" smtClean="0"/>
              <a:t>(</a:t>
            </a:r>
            <a:r>
              <a:rPr lang="en-US" sz="2800" b="1" dirty="0"/>
              <a:t>2) </a:t>
            </a:r>
            <a:r>
              <a:rPr lang="x-none" sz="2800" b="1" dirty="0"/>
              <a:t> (чл. 43-55)</a:t>
            </a:r>
            <a:endParaRPr lang="en-US" sz="2800" dirty="0"/>
          </a:p>
        </p:txBody>
      </p:sp>
      <p:sp>
        <p:nvSpPr>
          <p:cNvPr id="20483" name="Content Placeholder 2"/>
          <p:cNvSpPr>
            <a:spLocks noGrp="1"/>
          </p:cNvSpPr>
          <p:nvPr>
            <p:ph idx="1"/>
          </p:nvPr>
        </p:nvSpPr>
        <p:spPr>
          <a:xfrm>
            <a:off x="968829" y="1531486"/>
            <a:ext cx="9786938" cy="4530725"/>
          </a:xfrm>
        </p:spPr>
        <p:txBody>
          <a:bodyPr/>
          <a:lstStyle/>
          <a:p>
            <a:pPr algn="just" eaLnBrk="1" hangingPunct="1">
              <a:buFont typeface="Wingdings" panose="05000000000000000000" pitchFamily="2" charset="2"/>
              <a:buNone/>
            </a:pPr>
            <a:r>
              <a:rPr lang="sr-Latn-RS" altLang="sr-Latn-RS" sz="2600" i="1" dirty="0">
                <a:solidFill>
                  <a:srgbClr val="FF0000"/>
                </a:solidFill>
              </a:rPr>
              <a:t>Члан</a:t>
            </a:r>
            <a:r>
              <a:rPr lang="en-US" altLang="sr-Latn-RS" sz="2600" i="1" dirty="0">
                <a:solidFill>
                  <a:srgbClr val="FF0000"/>
                </a:solidFill>
              </a:rPr>
              <a:t> 46.</a:t>
            </a:r>
            <a:r>
              <a:rPr lang="sr-Latn-RS" altLang="sr-Latn-RS" sz="2600" i="1" dirty="0">
                <a:solidFill>
                  <a:srgbClr val="FF0000"/>
                </a:solidFill>
              </a:rPr>
              <a:t>-2</a:t>
            </a:r>
          </a:p>
          <a:p>
            <a:pPr algn="just" eaLnBrk="1" hangingPunct="1">
              <a:buFont typeface="Arial" panose="020B0604020202020204" pitchFamily="34" charset="0"/>
              <a:buNone/>
            </a:pPr>
            <a:r>
              <a:rPr lang="vi-VN" altLang="sr-Latn-RS" sz="2600" dirty="0"/>
              <a:t>1) </a:t>
            </a:r>
            <a:r>
              <a:rPr lang="en-US" altLang="sr-Latn-RS" sz="2600" dirty="0" err="1"/>
              <a:t>да</a:t>
            </a:r>
            <a:r>
              <a:rPr lang="vi-VN" altLang="sr-Latn-RS" sz="2600" dirty="0"/>
              <a:t> </a:t>
            </a:r>
            <a:r>
              <a:rPr lang="en-US" altLang="sr-Latn-RS" sz="2600" dirty="0" err="1"/>
              <a:t>је</a:t>
            </a:r>
            <a:r>
              <a:rPr lang="vi-VN" altLang="sr-Latn-RS" sz="2600" dirty="0"/>
              <a:t> </a:t>
            </a:r>
            <a:r>
              <a:rPr lang="en-US" altLang="sr-Latn-RS" sz="2600" dirty="0" err="1">
                <a:solidFill>
                  <a:srgbClr val="FF0000"/>
                </a:solidFill>
              </a:rPr>
              <a:t>простор</a:t>
            </a:r>
            <a:r>
              <a:rPr lang="vi-VN" altLang="sr-Latn-RS" sz="2600" dirty="0"/>
              <a:t> </a:t>
            </a:r>
            <a:r>
              <a:rPr lang="en-US" altLang="sr-Latn-RS" sz="2600" dirty="0" err="1"/>
              <a:t>изграђен</a:t>
            </a:r>
            <a:r>
              <a:rPr lang="vi-VN" altLang="sr-Latn-RS" sz="2600" dirty="0"/>
              <a:t> </a:t>
            </a:r>
            <a:r>
              <a:rPr lang="en-US" altLang="sr-Latn-RS" sz="2600" dirty="0" err="1"/>
              <a:t>од</a:t>
            </a:r>
            <a:r>
              <a:rPr lang="vi-VN" altLang="sr-Latn-RS" sz="2600" dirty="0"/>
              <a:t> </a:t>
            </a:r>
            <a:r>
              <a:rPr lang="en-US" altLang="sr-Latn-RS" sz="2600" dirty="0" err="1">
                <a:solidFill>
                  <a:srgbClr val="FF0000"/>
                </a:solidFill>
              </a:rPr>
              <a:t>чврстог</a:t>
            </a:r>
            <a:r>
              <a:rPr lang="vi-VN" altLang="sr-Latn-RS" sz="2600" dirty="0">
                <a:solidFill>
                  <a:srgbClr val="FF0000"/>
                </a:solidFill>
              </a:rPr>
              <a:t> </a:t>
            </a:r>
            <a:r>
              <a:rPr lang="en-US" altLang="sr-Latn-RS" sz="2600" dirty="0" err="1">
                <a:solidFill>
                  <a:srgbClr val="FF0000"/>
                </a:solidFill>
              </a:rPr>
              <a:t>материјала</a:t>
            </a:r>
            <a:r>
              <a:rPr lang="vi-VN" altLang="sr-Latn-RS" sz="2600" dirty="0">
                <a:solidFill>
                  <a:srgbClr val="FF0000"/>
                </a:solidFill>
              </a:rPr>
              <a:t> </a:t>
            </a:r>
            <a:r>
              <a:rPr lang="en-US" altLang="sr-Latn-RS" sz="2600" dirty="0"/>
              <a:t>и</a:t>
            </a:r>
            <a:r>
              <a:rPr lang="vi-VN" altLang="sr-Latn-RS" sz="2600" dirty="0"/>
              <a:t> </a:t>
            </a:r>
            <a:r>
              <a:rPr lang="en-US" altLang="sr-Latn-RS" sz="2600" dirty="0" err="1"/>
              <a:t>да</a:t>
            </a:r>
            <a:r>
              <a:rPr lang="vi-VN" altLang="sr-Latn-RS" sz="2600" dirty="0"/>
              <a:t> </a:t>
            </a:r>
            <a:r>
              <a:rPr lang="en-US" altLang="sr-Latn-RS" sz="2600" dirty="0" err="1"/>
              <a:t>је</a:t>
            </a:r>
            <a:r>
              <a:rPr lang="vi-VN" altLang="sr-Latn-RS" sz="2600" dirty="0"/>
              <a:t> </a:t>
            </a:r>
            <a:r>
              <a:rPr lang="en-US" altLang="sr-Latn-RS" sz="2600" dirty="0" err="1"/>
              <a:t>грађевинско</a:t>
            </a:r>
            <a:r>
              <a:rPr lang="vi-VN" altLang="sr-Latn-RS" sz="2600" dirty="0"/>
              <a:t>-</a:t>
            </a:r>
            <a:r>
              <a:rPr lang="en-US" altLang="sr-Latn-RS" sz="2600" dirty="0" err="1"/>
              <a:t>технички</a:t>
            </a:r>
            <a:r>
              <a:rPr lang="vi-VN" altLang="sr-Latn-RS" sz="2600" dirty="0"/>
              <a:t> </a:t>
            </a:r>
            <a:r>
              <a:rPr lang="en-US" altLang="sr-Latn-RS" sz="2600" dirty="0" err="1"/>
              <a:t>погодан</a:t>
            </a:r>
            <a:r>
              <a:rPr lang="vi-VN" altLang="sr-Latn-RS" sz="2600" dirty="0"/>
              <a:t> </a:t>
            </a:r>
            <a:r>
              <a:rPr lang="en-US" altLang="sr-Latn-RS" sz="2600" dirty="0" err="1"/>
              <a:t>за</a:t>
            </a:r>
            <a:r>
              <a:rPr lang="vi-VN" altLang="sr-Latn-RS" sz="2600" dirty="0"/>
              <a:t> </a:t>
            </a:r>
            <a:r>
              <a:rPr lang="en-US" altLang="sr-Latn-RS" sz="2600" dirty="0" err="1"/>
              <a:t>намену</a:t>
            </a:r>
            <a:r>
              <a:rPr lang="en-US" altLang="sr-Latn-RS" sz="2600" dirty="0"/>
              <a:t> </a:t>
            </a:r>
            <a:r>
              <a:rPr lang="en-US" altLang="sr-Latn-RS" sz="2600" dirty="0" err="1"/>
              <a:t>производње</a:t>
            </a:r>
            <a:r>
              <a:rPr lang="vi-VN" altLang="sr-Latn-RS" sz="2600" dirty="0"/>
              <a:t> </a:t>
            </a:r>
            <a:r>
              <a:rPr lang="en-US" altLang="sr-Latn-RS" sz="2600" dirty="0" err="1"/>
              <a:t>радиофармацеутског</a:t>
            </a:r>
            <a:r>
              <a:rPr lang="vi-VN" altLang="sr-Latn-RS" sz="2600" dirty="0"/>
              <a:t> </a:t>
            </a:r>
            <a:r>
              <a:rPr lang="en-US" altLang="sr-Latn-RS" sz="2600" dirty="0" err="1"/>
              <a:t>лека</a:t>
            </a:r>
            <a:r>
              <a:rPr lang="vi-VN" altLang="sr-Latn-RS" sz="2600" dirty="0"/>
              <a:t>, </a:t>
            </a:r>
            <a:r>
              <a:rPr lang="en-US" altLang="sr-Latn-RS" sz="2600" dirty="0" err="1"/>
              <a:t>односно</a:t>
            </a:r>
            <a:r>
              <a:rPr lang="vi-VN" altLang="sr-Latn-RS" sz="2600" dirty="0"/>
              <a:t> </a:t>
            </a:r>
            <a:r>
              <a:rPr lang="en-US" altLang="sr-Latn-RS" sz="2600" dirty="0" err="1"/>
              <a:t>да</a:t>
            </a:r>
            <a:r>
              <a:rPr lang="vi-VN" altLang="sr-Latn-RS" sz="2600" dirty="0"/>
              <a:t> </a:t>
            </a:r>
            <a:r>
              <a:rPr lang="en-US" altLang="sr-Latn-RS" sz="2600" dirty="0" err="1"/>
              <a:t>су</a:t>
            </a:r>
            <a:r>
              <a:rPr lang="vi-VN" altLang="sr-Latn-RS" sz="2600" dirty="0"/>
              <a:t> </a:t>
            </a:r>
            <a:r>
              <a:rPr lang="en-US" altLang="sr-Latn-RS" sz="2600" dirty="0" err="1"/>
              <a:t>подови</a:t>
            </a:r>
            <a:r>
              <a:rPr lang="vi-VN" altLang="sr-Latn-RS" sz="2600" dirty="0"/>
              <a:t> </a:t>
            </a:r>
            <a:r>
              <a:rPr lang="en-US" altLang="sr-Latn-RS" sz="2600" dirty="0"/>
              <a:t>и</a:t>
            </a:r>
            <a:r>
              <a:rPr lang="vi-VN" altLang="sr-Latn-RS" sz="2600" dirty="0"/>
              <a:t> </a:t>
            </a:r>
            <a:r>
              <a:rPr lang="en-US" altLang="sr-Latn-RS" sz="2600" dirty="0" err="1"/>
              <a:t>зидови</a:t>
            </a:r>
            <a:r>
              <a:rPr lang="vi-VN" altLang="sr-Latn-RS" sz="2600" dirty="0"/>
              <a:t> </a:t>
            </a:r>
            <a:r>
              <a:rPr lang="en-US" altLang="sr-Latn-RS" sz="2600" dirty="0" err="1"/>
              <a:t>глатких</a:t>
            </a:r>
            <a:r>
              <a:rPr lang="vi-VN" altLang="sr-Latn-RS" sz="2600" dirty="0"/>
              <a:t> </a:t>
            </a:r>
            <a:r>
              <a:rPr lang="en-US" altLang="sr-Latn-RS" sz="2600" dirty="0" err="1"/>
              <a:t>површина</a:t>
            </a:r>
            <a:r>
              <a:rPr lang="vi-VN" altLang="sr-Latn-RS" sz="2600" dirty="0"/>
              <a:t>, </a:t>
            </a:r>
            <a:r>
              <a:rPr lang="en-US" altLang="sr-Latn-RS" sz="2600" dirty="0" err="1"/>
              <a:t>израђени</a:t>
            </a:r>
            <a:r>
              <a:rPr lang="vi-VN" altLang="sr-Latn-RS" sz="2600" dirty="0"/>
              <a:t> </a:t>
            </a:r>
            <a:r>
              <a:rPr lang="en-US" altLang="sr-Latn-RS" sz="2600" dirty="0" err="1"/>
              <a:t>од</a:t>
            </a:r>
            <a:r>
              <a:rPr lang="vi-VN" altLang="sr-Latn-RS" sz="2600" dirty="0"/>
              <a:t> </a:t>
            </a:r>
            <a:r>
              <a:rPr lang="en-US" altLang="sr-Latn-RS" sz="2600" dirty="0" err="1"/>
              <a:t>материјала</a:t>
            </a:r>
            <a:r>
              <a:rPr lang="en-US" altLang="sr-Latn-RS" sz="2600" dirty="0"/>
              <a:t> </a:t>
            </a:r>
            <a:r>
              <a:rPr lang="en-US" altLang="sr-Latn-RS" sz="2600" dirty="0" err="1"/>
              <a:t>који</a:t>
            </a:r>
            <a:r>
              <a:rPr lang="it-IT" altLang="sr-Latn-RS" sz="2600" dirty="0"/>
              <a:t> </a:t>
            </a:r>
            <a:r>
              <a:rPr lang="en-US" altLang="sr-Latn-RS" sz="2600" dirty="0" err="1"/>
              <a:t>се</a:t>
            </a:r>
            <a:r>
              <a:rPr lang="it-IT" altLang="sr-Latn-RS" sz="2600" dirty="0"/>
              <a:t> </a:t>
            </a:r>
            <a:r>
              <a:rPr lang="en-US" altLang="sr-Latn-RS" sz="2600" dirty="0" err="1"/>
              <a:t>може</a:t>
            </a:r>
            <a:r>
              <a:rPr lang="it-IT" altLang="sr-Latn-RS" sz="2600" dirty="0"/>
              <a:t> </a:t>
            </a:r>
            <a:r>
              <a:rPr lang="en-US" altLang="sr-Latn-RS" sz="2600" dirty="0" err="1"/>
              <a:t>лако</a:t>
            </a:r>
            <a:r>
              <a:rPr lang="it-IT" altLang="sr-Latn-RS" sz="2600" dirty="0"/>
              <a:t> </a:t>
            </a:r>
            <a:r>
              <a:rPr lang="en-US" altLang="sr-Latn-RS" sz="2600" dirty="0" err="1"/>
              <a:t>чистити</a:t>
            </a:r>
            <a:r>
              <a:rPr lang="it-IT" altLang="sr-Latn-RS" sz="2600" dirty="0"/>
              <a:t>, </a:t>
            </a:r>
            <a:r>
              <a:rPr lang="en-US" altLang="sr-Latn-RS" sz="2600" dirty="0"/>
              <a:t>а</a:t>
            </a:r>
            <a:r>
              <a:rPr lang="it-IT" altLang="sr-Latn-RS" sz="2600" dirty="0"/>
              <a:t> </a:t>
            </a:r>
            <a:r>
              <a:rPr lang="en-US" altLang="sr-Latn-RS" sz="2600" dirty="0" err="1"/>
              <a:t>по</a:t>
            </a:r>
            <a:r>
              <a:rPr lang="it-IT" altLang="sr-Latn-RS" sz="2600" dirty="0"/>
              <a:t> </a:t>
            </a:r>
            <a:r>
              <a:rPr lang="en-US" altLang="sr-Latn-RS" sz="2600" dirty="0" err="1"/>
              <a:t>потреби</a:t>
            </a:r>
            <a:r>
              <a:rPr lang="it-IT" altLang="sr-Latn-RS" sz="2600" dirty="0"/>
              <a:t> </a:t>
            </a:r>
            <a:r>
              <a:rPr lang="en-US" altLang="sr-Latn-RS" sz="2600" dirty="0"/>
              <a:t>и</a:t>
            </a:r>
            <a:r>
              <a:rPr lang="it-IT" altLang="sr-Latn-RS" sz="2600" dirty="0"/>
              <a:t> </a:t>
            </a:r>
            <a:r>
              <a:rPr lang="en-US" altLang="sr-Latn-RS" sz="2600" dirty="0" err="1"/>
              <a:t>лако</a:t>
            </a:r>
            <a:r>
              <a:rPr lang="it-IT" altLang="sr-Latn-RS" sz="2600" dirty="0"/>
              <a:t> </a:t>
            </a:r>
            <a:r>
              <a:rPr lang="en-US" altLang="sr-Latn-RS" sz="2600" dirty="0" err="1"/>
              <a:t>деконтаминирати</a:t>
            </a:r>
            <a:r>
              <a:rPr lang="it-IT" altLang="sr-Latn-RS" sz="2600" dirty="0"/>
              <a:t>;</a:t>
            </a:r>
          </a:p>
          <a:p>
            <a:pPr algn="just" eaLnBrk="1" hangingPunct="1">
              <a:buFont typeface="Arial" panose="020B0604020202020204" pitchFamily="34" charset="0"/>
              <a:buNone/>
            </a:pPr>
            <a:r>
              <a:rPr lang="vi-VN" altLang="sr-Latn-RS" sz="2600" dirty="0"/>
              <a:t>2) </a:t>
            </a:r>
            <a:r>
              <a:rPr lang="en-US" altLang="sr-Latn-RS" sz="2600" dirty="0" err="1"/>
              <a:t>да</a:t>
            </a:r>
            <a:r>
              <a:rPr lang="vi-VN" altLang="sr-Latn-RS" sz="2600" dirty="0"/>
              <a:t> </a:t>
            </a:r>
            <a:r>
              <a:rPr lang="en-US" altLang="sr-Latn-RS" sz="2600" dirty="0" err="1"/>
              <a:t>је</a:t>
            </a:r>
            <a:r>
              <a:rPr lang="vi-VN" altLang="sr-Latn-RS" sz="2600" dirty="0"/>
              <a:t> </a:t>
            </a:r>
            <a:r>
              <a:rPr lang="en-US" altLang="sr-Latn-RS" sz="2600" dirty="0" err="1"/>
              <a:t>обезбеђен</a:t>
            </a:r>
            <a:r>
              <a:rPr lang="vi-VN" altLang="sr-Latn-RS" sz="2600" dirty="0"/>
              <a:t> </a:t>
            </a:r>
            <a:r>
              <a:rPr lang="en-US" altLang="sr-Latn-RS" sz="2600" dirty="0" err="1"/>
              <a:t>потребан</a:t>
            </a:r>
            <a:r>
              <a:rPr lang="vi-VN" altLang="sr-Latn-RS" sz="2600" dirty="0"/>
              <a:t> </a:t>
            </a:r>
            <a:r>
              <a:rPr lang="en-US" altLang="sr-Latn-RS" sz="2600" dirty="0" err="1"/>
              <a:t>ниво</a:t>
            </a:r>
            <a:r>
              <a:rPr lang="vi-VN" altLang="sr-Latn-RS" sz="2600" dirty="0"/>
              <a:t> </a:t>
            </a:r>
            <a:r>
              <a:rPr lang="en-US" altLang="sr-Latn-RS" sz="2600" dirty="0" err="1">
                <a:solidFill>
                  <a:srgbClr val="FF0000"/>
                </a:solidFill>
              </a:rPr>
              <a:t>херметичког</a:t>
            </a:r>
            <a:r>
              <a:rPr lang="vi-VN" altLang="sr-Latn-RS" sz="2600" dirty="0">
                <a:solidFill>
                  <a:srgbClr val="FF0000"/>
                </a:solidFill>
              </a:rPr>
              <a:t> </a:t>
            </a:r>
            <a:r>
              <a:rPr lang="en-US" altLang="sr-Latn-RS" sz="2600" dirty="0" err="1">
                <a:solidFill>
                  <a:srgbClr val="FF0000"/>
                </a:solidFill>
              </a:rPr>
              <a:t>затварања</a:t>
            </a:r>
            <a:r>
              <a:rPr lang="vi-VN" altLang="sr-Latn-RS" sz="2600" dirty="0">
                <a:solidFill>
                  <a:srgbClr val="FF0000"/>
                </a:solidFill>
              </a:rPr>
              <a:t> </a:t>
            </a:r>
            <a:r>
              <a:rPr lang="en-US" altLang="sr-Latn-RS" sz="2600" dirty="0" err="1"/>
              <a:t>прозора</a:t>
            </a:r>
            <a:r>
              <a:rPr lang="vi-VN" altLang="sr-Latn-RS" sz="2600" dirty="0"/>
              <a:t>, </a:t>
            </a:r>
            <a:r>
              <a:rPr lang="en-US" altLang="sr-Latn-RS" sz="2600" dirty="0" err="1"/>
              <a:t>врата</a:t>
            </a:r>
            <a:r>
              <a:rPr lang="vi-VN" altLang="sr-Latn-RS" sz="2600" dirty="0"/>
              <a:t> </a:t>
            </a:r>
            <a:r>
              <a:rPr lang="en-US" altLang="sr-Latn-RS" sz="2600" dirty="0"/>
              <a:t>и</a:t>
            </a:r>
            <a:r>
              <a:rPr lang="vi-VN" altLang="sr-Latn-RS" sz="2600" dirty="0"/>
              <a:t> </a:t>
            </a:r>
            <a:r>
              <a:rPr lang="en-US" altLang="sr-Latn-RS" sz="2600" dirty="0" err="1"/>
              <a:t>осталих</a:t>
            </a:r>
            <a:r>
              <a:rPr lang="vi-VN" altLang="sr-Latn-RS" sz="2600" dirty="0"/>
              <a:t> </a:t>
            </a:r>
            <a:r>
              <a:rPr lang="en-US" altLang="sr-Latn-RS" sz="2600" dirty="0" err="1"/>
              <a:t>отвора</a:t>
            </a:r>
            <a:r>
              <a:rPr lang="vi-VN" altLang="sr-Latn-RS" sz="2600" dirty="0"/>
              <a:t>, </a:t>
            </a:r>
            <a:r>
              <a:rPr lang="en-US" altLang="sr-Latn-RS" sz="2600" dirty="0" err="1"/>
              <a:t>са</a:t>
            </a:r>
            <a:r>
              <a:rPr lang="vi-VN" altLang="sr-Latn-RS" sz="2600" dirty="0"/>
              <a:t> </a:t>
            </a:r>
            <a:r>
              <a:rPr lang="en-US" altLang="sr-Latn-RS" sz="2600" dirty="0" err="1"/>
              <a:t>притиском</a:t>
            </a:r>
            <a:r>
              <a:rPr lang="vi-VN" altLang="sr-Latn-RS" sz="2600" dirty="0"/>
              <a:t> </a:t>
            </a:r>
            <a:r>
              <a:rPr lang="en-US" altLang="sr-Latn-RS" sz="2600" dirty="0"/>
              <a:t>у </a:t>
            </a:r>
            <a:r>
              <a:rPr lang="en-US" altLang="sr-Latn-RS" sz="2600" dirty="0" err="1"/>
              <a:t>просторији</a:t>
            </a:r>
            <a:r>
              <a:rPr lang="pl-PL" altLang="sr-Latn-RS" sz="2600" dirty="0"/>
              <a:t> </a:t>
            </a:r>
            <a:r>
              <a:rPr lang="en-US" altLang="sr-Latn-RS" sz="2600" dirty="0" err="1"/>
              <a:t>нижим</a:t>
            </a:r>
            <a:r>
              <a:rPr lang="pl-PL" altLang="sr-Latn-RS" sz="2600" dirty="0"/>
              <a:t> </a:t>
            </a:r>
            <a:r>
              <a:rPr lang="en-US" altLang="sr-Latn-RS" sz="2600" dirty="0" err="1"/>
              <a:t>од</a:t>
            </a:r>
            <a:r>
              <a:rPr lang="pl-PL" altLang="sr-Latn-RS" sz="2600" dirty="0"/>
              <a:t> </a:t>
            </a:r>
            <a:r>
              <a:rPr lang="en-US" altLang="sr-Latn-RS" sz="2600" dirty="0" err="1"/>
              <a:t>оног</a:t>
            </a:r>
            <a:r>
              <a:rPr lang="pl-PL" altLang="sr-Latn-RS" sz="2600" dirty="0"/>
              <a:t> </a:t>
            </a:r>
            <a:r>
              <a:rPr lang="en-US" altLang="sr-Latn-RS" sz="2600" dirty="0"/>
              <a:t>у</a:t>
            </a:r>
            <a:r>
              <a:rPr lang="pl-PL" altLang="sr-Latn-RS" sz="2600" dirty="0"/>
              <a:t> </a:t>
            </a:r>
            <a:r>
              <a:rPr lang="en-US" altLang="sr-Latn-RS" sz="2600" dirty="0" err="1"/>
              <a:t>околним</a:t>
            </a:r>
            <a:r>
              <a:rPr lang="pl-PL" altLang="sr-Latn-RS" sz="2600" dirty="0"/>
              <a:t> </a:t>
            </a:r>
            <a:r>
              <a:rPr lang="en-US" altLang="sr-Latn-RS" sz="2600" dirty="0" err="1"/>
              <a:t>зонама</a:t>
            </a:r>
            <a:r>
              <a:rPr lang="pl-PL" altLang="sr-Latn-RS" sz="2600" dirty="0"/>
              <a:t> (</a:t>
            </a:r>
            <a:r>
              <a:rPr lang="en-US" altLang="sr-Latn-RS" sz="2600" dirty="0" err="1"/>
              <a:t>потпритисак</a:t>
            </a:r>
            <a:r>
              <a:rPr lang="pl-PL" altLang="sr-Latn-RS" sz="2600" dirty="0"/>
              <a:t>);</a:t>
            </a:r>
          </a:p>
        </p:txBody>
      </p:sp>
    </p:spTree>
    <p:extLst>
      <p:ext uri="{BB962C8B-B14F-4D97-AF65-F5344CB8AC3E}">
        <p14:creationId xmlns:p14="http://schemas.microsoft.com/office/powerpoint/2010/main" val="20828532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859" y="384175"/>
            <a:ext cx="10548257" cy="1143000"/>
          </a:xfrm>
        </p:spPr>
        <p:txBody>
          <a:bodyPr rtlCol="0">
            <a:normAutofit/>
          </a:bodyPr>
          <a:lstStyle/>
          <a:p>
            <a:pPr>
              <a:defRPr/>
            </a:pPr>
            <a:r>
              <a:rPr lang="ru-RU" sz="2800" b="1" dirty="0"/>
              <a:t> </a:t>
            </a:r>
            <a:r>
              <a:rPr lang="en-US" sz="2800" b="1" dirty="0"/>
              <a:t>I.1.</a:t>
            </a:r>
            <a:r>
              <a:rPr lang="ru-RU" sz="2800" b="1" dirty="0"/>
              <a:t> </a:t>
            </a:r>
            <a:r>
              <a:rPr lang="en-US" sz="2800" b="1" dirty="0"/>
              <a:t> </a:t>
            </a:r>
            <a:r>
              <a:rPr lang="x-none" sz="2800" b="1" dirty="0"/>
              <a:t>2.ПРОИЗВОДЊА</a:t>
            </a:r>
            <a:r>
              <a:rPr lang="en-US" sz="2800" b="1" dirty="0"/>
              <a:t> </a:t>
            </a:r>
            <a:r>
              <a:rPr lang="x-none" sz="2800" b="1" dirty="0"/>
              <a:t>РАДИОФАРМАЦЕУТСКИХ ЛЕКОВА</a:t>
            </a:r>
            <a:r>
              <a:rPr lang="en-US" sz="2800" b="1" dirty="0"/>
              <a:t>(</a:t>
            </a:r>
            <a:r>
              <a:rPr lang="x-none" sz="2800" b="1" dirty="0"/>
              <a:t>3</a:t>
            </a:r>
            <a:r>
              <a:rPr lang="en-US" sz="2800" b="1" dirty="0"/>
              <a:t>) </a:t>
            </a:r>
            <a:r>
              <a:rPr lang="x-none" sz="2800" b="1" dirty="0"/>
              <a:t>(чл. 43-55)</a:t>
            </a:r>
            <a:endParaRPr lang="en-US" sz="2800" dirty="0"/>
          </a:p>
        </p:txBody>
      </p:sp>
      <p:sp>
        <p:nvSpPr>
          <p:cNvPr id="21507" name="Content Placeholder 2"/>
          <p:cNvSpPr>
            <a:spLocks noGrp="1"/>
          </p:cNvSpPr>
          <p:nvPr>
            <p:ph idx="1"/>
          </p:nvPr>
        </p:nvSpPr>
        <p:spPr>
          <a:xfrm>
            <a:off x="1299822" y="1741489"/>
            <a:ext cx="9392332" cy="4530725"/>
          </a:xfrm>
        </p:spPr>
        <p:txBody>
          <a:bodyPr>
            <a:normAutofit/>
          </a:bodyPr>
          <a:lstStyle/>
          <a:p>
            <a:pPr eaLnBrk="1" hangingPunct="1">
              <a:buFont typeface="Arial" panose="020B0604020202020204" pitchFamily="34" charset="0"/>
              <a:buNone/>
            </a:pPr>
            <a:r>
              <a:rPr lang="sr-Latn-RS" altLang="sr-Latn-RS" sz="2600" i="1" dirty="0">
                <a:solidFill>
                  <a:srgbClr val="FF0000"/>
                </a:solidFill>
              </a:rPr>
              <a:t>Члан</a:t>
            </a:r>
            <a:r>
              <a:rPr lang="en-US" altLang="sr-Latn-RS" sz="2600" i="1" dirty="0">
                <a:solidFill>
                  <a:srgbClr val="FF0000"/>
                </a:solidFill>
              </a:rPr>
              <a:t> 46.</a:t>
            </a:r>
            <a:r>
              <a:rPr lang="sr-Latn-RS" altLang="sr-Latn-RS" sz="2600" i="1" dirty="0">
                <a:solidFill>
                  <a:srgbClr val="FF0000"/>
                </a:solidFill>
              </a:rPr>
              <a:t>-2</a:t>
            </a:r>
          </a:p>
          <a:p>
            <a:pPr algn="just" eaLnBrk="1" hangingPunct="1">
              <a:buFont typeface="Arial" panose="020B0604020202020204" pitchFamily="34" charset="0"/>
              <a:buNone/>
            </a:pPr>
            <a:r>
              <a:rPr lang="en-US" altLang="sr-Latn-RS" sz="2600" dirty="0"/>
              <a:t>3) </a:t>
            </a:r>
            <a:r>
              <a:rPr lang="sr-Latn-RS" altLang="sr-Latn-RS" sz="2600" dirty="0"/>
              <a:t>ваздух</a:t>
            </a:r>
            <a:r>
              <a:rPr lang="en-US" altLang="sr-Latn-RS" sz="2600" dirty="0"/>
              <a:t> </a:t>
            </a:r>
            <a:r>
              <a:rPr lang="sr-Latn-RS" altLang="sr-Latn-RS" sz="2600" dirty="0"/>
              <a:t>који</a:t>
            </a:r>
            <a:r>
              <a:rPr lang="en-US" altLang="sr-Latn-RS" sz="2600" dirty="0"/>
              <a:t> </a:t>
            </a:r>
            <a:r>
              <a:rPr lang="sr-Latn-RS" altLang="sr-Latn-RS" sz="2600" dirty="0"/>
              <a:t>се</a:t>
            </a:r>
            <a:r>
              <a:rPr lang="en-US" altLang="sr-Latn-RS" sz="2600" dirty="0"/>
              <a:t> </a:t>
            </a:r>
            <a:r>
              <a:rPr lang="sr-Latn-RS" altLang="sr-Latn-RS" sz="2600" dirty="0"/>
              <a:t>одводи</a:t>
            </a:r>
            <a:r>
              <a:rPr lang="en-US" altLang="sr-Latn-RS" sz="2600" dirty="0"/>
              <a:t> </a:t>
            </a:r>
            <a:r>
              <a:rPr lang="sr-Latn-RS" altLang="sr-Latn-RS" sz="2600" dirty="0"/>
              <a:t>из</a:t>
            </a:r>
            <a:r>
              <a:rPr lang="en-US" altLang="sr-Latn-RS" sz="2600" dirty="0"/>
              <a:t> </a:t>
            </a:r>
            <a:r>
              <a:rPr lang="sr-Latn-RS" altLang="sr-Latn-RS" sz="2600" dirty="0"/>
              <a:t>зона</a:t>
            </a:r>
            <a:r>
              <a:rPr lang="en-US" altLang="sr-Latn-RS" sz="2600" dirty="0"/>
              <a:t> </a:t>
            </a:r>
            <a:r>
              <a:rPr lang="sr-Latn-RS" altLang="sr-Latn-RS" sz="2600" dirty="0"/>
              <a:t>у</a:t>
            </a:r>
            <a:r>
              <a:rPr lang="en-US" altLang="sr-Latn-RS" sz="2600" dirty="0"/>
              <a:t> </a:t>
            </a:r>
            <a:r>
              <a:rPr lang="sr-Latn-RS" altLang="sr-Latn-RS" sz="2600" dirty="0"/>
              <a:t>којима</a:t>
            </a:r>
            <a:r>
              <a:rPr lang="en-US" altLang="sr-Latn-RS" sz="2600" dirty="0"/>
              <a:t> </a:t>
            </a:r>
            <a:r>
              <a:rPr lang="sr-Latn-RS" altLang="sr-Latn-RS" sz="2600" dirty="0"/>
              <a:t>се</a:t>
            </a:r>
            <a:r>
              <a:rPr lang="en-US" altLang="sr-Latn-RS" sz="2600" dirty="0"/>
              <a:t> </a:t>
            </a:r>
            <a:r>
              <a:rPr lang="sr-Latn-RS" altLang="sr-Latn-RS" sz="2600" dirty="0"/>
              <a:t>рукује</a:t>
            </a:r>
            <a:r>
              <a:rPr lang="en-US" altLang="sr-Latn-RS" sz="2600" dirty="0"/>
              <a:t> </a:t>
            </a:r>
            <a:r>
              <a:rPr lang="sr-Latn-RS" altLang="sr-Latn-RS" sz="2600" dirty="0"/>
              <a:t>радиоактивним</a:t>
            </a:r>
            <a:r>
              <a:rPr lang="en-US" altLang="sr-Latn-RS" sz="2600" dirty="0"/>
              <a:t> </a:t>
            </a:r>
            <a:r>
              <a:rPr lang="sr-Latn-RS" altLang="sr-Latn-RS" sz="2600" dirty="0"/>
              <a:t>материјалом</a:t>
            </a:r>
            <a:r>
              <a:rPr lang="en-US" altLang="sr-Latn-RS" sz="2600" dirty="0"/>
              <a:t> </a:t>
            </a:r>
            <a:r>
              <a:rPr lang="sr-Latn-RS" altLang="sr-Latn-RS" sz="2600" dirty="0"/>
              <a:t>не</a:t>
            </a:r>
            <a:r>
              <a:rPr lang="en-US" altLang="sr-Latn-RS" sz="2600" dirty="0"/>
              <a:t> </a:t>
            </a:r>
            <a:r>
              <a:rPr lang="sr-Latn-RS" altLang="sr-Latn-RS" sz="2600" dirty="0"/>
              <a:t>сме</a:t>
            </a:r>
            <a:r>
              <a:rPr lang="en-US" altLang="sr-Latn-RS" sz="2600" dirty="0"/>
              <a:t> </a:t>
            </a:r>
            <a:r>
              <a:rPr lang="sr-Latn-RS" altLang="sr-Latn-RS" sz="2600" dirty="0"/>
              <a:t>да</a:t>
            </a:r>
            <a:r>
              <a:rPr lang="en-US" altLang="sr-Latn-RS" sz="2600" dirty="0"/>
              <a:t> </a:t>
            </a:r>
            <a:r>
              <a:rPr lang="sr-Latn-RS" altLang="sr-Latn-RS" sz="2600" dirty="0"/>
              <a:t>кружи</a:t>
            </a:r>
            <a:r>
              <a:rPr lang="en-US" altLang="sr-Latn-RS" sz="2600" dirty="0"/>
              <a:t> </a:t>
            </a:r>
            <a:r>
              <a:rPr lang="sr-Latn-RS" altLang="sr-Latn-RS" sz="2600" dirty="0"/>
              <a:t>у затвореном</a:t>
            </a:r>
            <a:r>
              <a:rPr lang="en-US" altLang="sr-Latn-RS" sz="2600" dirty="0"/>
              <a:t> </a:t>
            </a:r>
            <a:r>
              <a:rPr lang="sr-Latn-RS" altLang="sr-Latn-RS" sz="2600" dirty="0"/>
              <a:t>систему</a:t>
            </a:r>
            <a:r>
              <a:rPr lang="en-US" altLang="sr-Latn-RS" sz="2600" dirty="0"/>
              <a:t>, </a:t>
            </a:r>
            <a:r>
              <a:rPr lang="sr-Latn-RS" altLang="sr-Latn-RS" sz="2600" dirty="0"/>
              <a:t>а</a:t>
            </a:r>
            <a:r>
              <a:rPr lang="en-US" altLang="sr-Latn-RS" sz="2600" dirty="0"/>
              <a:t> </a:t>
            </a:r>
            <a:r>
              <a:rPr lang="sr-Latn-RS" altLang="sr-Latn-RS" sz="2600" dirty="0"/>
              <a:t>одводи</a:t>
            </a:r>
            <a:r>
              <a:rPr lang="en-US" altLang="sr-Latn-RS" sz="2600" dirty="0"/>
              <a:t> </a:t>
            </a:r>
            <a:r>
              <a:rPr lang="sr-Latn-RS" altLang="sr-Latn-RS" sz="2600" dirty="0"/>
              <a:t>за</a:t>
            </a:r>
            <a:r>
              <a:rPr lang="en-US" altLang="sr-Latn-RS" sz="2600" dirty="0"/>
              <a:t> </a:t>
            </a:r>
            <a:r>
              <a:rPr lang="sr-Latn-RS" altLang="sr-Latn-RS" sz="2600" dirty="0"/>
              <a:t>ваздух</a:t>
            </a:r>
            <a:r>
              <a:rPr lang="en-US" altLang="sr-Latn-RS" sz="2600" dirty="0"/>
              <a:t> </a:t>
            </a:r>
            <a:r>
              <a:rPr lang="sr-Latn-RS" altLang="sr-Latn-RS" sz="2600" dirty="0"/>
              <a:t>морају</a:t>
            </a:r>
            <a:r>
              <a:rPr lang="en-US" altLang="sr-Latn-RS" sz="2600" dirty="0"/>
              <a:t> </a:t>
            </a:r>
            <a:r>
              <a:rPr lang="sr-Latn-RS" altLang="sr-Latn-RS" sz="2600" dirty="0"/>
              <a:t>да</a:t>
            </a:r>
            <a:r>
              <a:rPr lang="en-US" altLang="sr-Latn-RS" sz="2600" dirty="0"/>
              <a:t> </a:t>
            </a:r>
            <a:r>
              <a:rPr lang="sr-Latn-RS" altLang="sr-Latn-RS" sz="2600" dirty="0"/>
              <a:t>су</a:t>
            </a:r>
            <a:r>
              <a:rPr lang="en-US" altLang="sr-Latn-RS" sz="2600" dirty="0"/>
              <a:t> </a:t>
            </a:r>
            <a:r>
              <a:rPr lang="sr-Latn-RS" altLang="sr-Latn-RS" sz="2600" dirty="0"/>
              <a:t>пројектовани</a:t>
            </a:r>
            <a:r>
              <a:rPr lang="en-US" altLang="sr-Latn-RS" sz="2600" dirty="0"/>
              <a:t> </a:t>
            </a:r>
            <a:r>
              <a:rPr lang="sr-Latn-RS" altLang="sr-Latn-RS" sz="2600" dirty="0"/>
              <a:t>тако</a:t>
            </a:r>
            <a:r>
              <a:rPr lang="en-US" altLang="sr-Latn-RS" sz="2600" dirty="0"/>
              <a:t> </a:t>
            </a:r>
            <a:r>
              <a:rPr lang="sr-Latn-RS" altLang="sr-Latn-RS" sz="2600" dirty="0"/>
              <a:t>да</a:t>
            </a:r>
            <a:r>
              <a:rPr lang="en-US" altLang="sr-Latn-RS" sz="2600" dirty="0"/>
              <a:t> </a:t>
            </a:r>
            <a:r>
              <a:rPr lang="sr-Latn-RS" altLang="sr-Latn-RS" sz="2600" dirty="0"/>
              <a:t>се</a:t>
            </a:r>
            <a:r>
              <a:rPr lang="en-US" altLang="sr-Latn-RS" sz="2600" dirty="0"/>
              <a:t> </a:t>
            </a:r>
            <a:r>
              <a:rPr lang="sr-Latn-RS" altLang="sr-Latn-RS" sz="2600" dirty="0">
                <a:solidFill>
                  <a:srgbClr val="FF0000"/>
                </a:solidFill>
              </a:rPr>
              <a:t>спречи</a:t>
            </a:r>
            <a:r>
              <a:rPr lang="en-US" altLang="sr-Latn-RS" sz="2600" dirty="0">
                <a:solidFill>
                  <a:srgbClr val="FF0000"/>
                </a:solidFill>
              </a:rPr>
              <a:t> </a:t>
            </a:r>
            <a:r>
              <a:rPr lang="sr-Latn-RS" altLang="sr-Latn-RS" sz="2600" dirty="0">
                <a:solidFill>
                  <a:srgbClr val="FF0000"/>
                </a:solidFill>
              </a:rPr>
              <a:t>контаминација</a:t>
            </a:r>
            <a:r>
              <a:rPr lang="en-US" altLang="sr-Latn-RS" sz="2600" dirty="0">
                <a:solidFill>
                  <a:srgbClr val="FF0000"/>
                </a:solidFill>
              </a:rPr>
              <a:t> </a:t>
            </a:r>
            <a:r>
              <a:rPr lang="sr-Latn-RS" altLang="sr-Latn-RS" sz="2600" dirty="0"/>
              <a:t>околине радиоактивним</a:t>
            </a:r>
            <a:r>
              <a:rPr lang="it-IT" altLang="sr-Latn-RS" sz="2600" dirty="0"/>
              <a:t> </a:t>
            </a:r>
            <a:r>
              <a:rPr lang="sr-Latn-RS" altLang="sr-Latn-RS" sz="2600" dirty="0"/>
              <a:t>честицама</a:t>
            </a:r>
            <a:r>
              <a:rPr lang="it-IT" altLang="sr-Latn-RS" sz="2600" dirty="0"/>
              <a:t> </a:t>
            </a:r>
            <a:r>
              <a:rPr lang="sr-Latn-RS" altLang="sr-Latn-RS" sz="2600" dirty="0"/>
              <a:t>и</a:t>
            </a:r>
            <a:r>
              <a:rPr lang="it-IT" altLang="sr-Latn-RS" sz="2600" dirty="0"/>
              <a:t> </a:t>
            </a:r>
            <a:r>
              <a:rPr lang="sr-Latn-RS" altLang="sr-Latn-RS" sz="2600" dirty="0"/>
              <a:t>гасовима</a:t>
            </a:r>
            <a:r>
              <a:rPr lang="it-IT" altLang="sr-Latn-RS" sz="2600" dirty="0"/>
              <a:t> </a:t>
            </a:r>
            <a:r>
              <a:rPr lang="it-IT" altLang="sr-Latn-RS" sz="2600" dirty="0">
                <a:solidFill>
                  <a:srgbClr val="FF0000"/>
                </a:solidFill>
              </a:rPr>
              <a:t>(</a:t>
            </a:r>
            <a:r>
              <a:rPr lang="sr-Latn-RS" altLang="sr-Latn-RS" sz="2600" dirty="0">
                <a:solidFill>
                  <a:srgbClr val="FF0000"/>
                </a:solidFill>
              </a:rPr>
              <a:t>филтри</a:t>
            </a:r>
            <a:r>
              <a:rPr lang="it-IT" altLang="sr-Latn-RS" sz="2600" dirty="0">
                <a:solidFill>
                  <a:srgbClr val="FF0000"/>
                </a:solidFill>
              </a:rPr>
              <a:t>);</a:t>
            </a:r>
          </a:p>
          <a:p>
            <a:pPr algn="just" eaLnBrk="1" hangingPunct="1">
              <a:buFont typeface="Arial" panose="020B0604020202020204" pitchFamily="34" charset="0"/>
              <a:buNone/>
            </a:pPr>
            <a:r>
              <a:rPr lang="vi-VN" altLang="sr-Latn-RS" sz="2600" dirty="0"/>
              <a:t>4) </a:t>
            </a:r>
            <a:r>
              <a:rPr lang="sr-Latn-RS" altLang="sr-Latn-RS" sz="2600" dirty="0"/>
              <a:t>да</a:t>
            </a:r>
            <a:r>
              <a:rPr lang="vi-VN" altLang="sr-Latn-RS" sz="2600" dirty="0"/>
              <a:t> </a:t>
            </a:r>
            <a:r>
              <a:rPr lang="sr-Latn-RS" altLang="sr-Latn-RS" sz="2600" dirty="0"/>
              <a:t>просторно</a:t>
            </a:r>
            <a:r>
              <a:rPr lang="vi-VN" altLang="sr-Latn-RS" sz="2600" dirty="0"/>
              <a:t> </a:t>
            </a:r>
            <a:r>
              <a:rPr lang="sr-Latn-RS" altLang="sr-Latn-RS" sz="2600" dirty="0"/>
              <a:t>и</a:t>
            </a:r>
            <a:r>
              <a:rPr lang="vi-VN" altLang="sr-Latn-RS" sz="2600" dirty="0"/>
              <a:t> </a:t>
            </a:r>
            <a:r>
              <a:rPr lang="sr-Latn-RS" altLang="sr-Latn-RS" sz="2600" dirty="0"/>
              <a:t>распоредом</a:t>
            </a:r>
            <a:r>
              <a:rPr lang="vi-VN" altLang="sr-Latn-RS" sz="2600" dirty="0"/>
              <a:t> </a:t>
            </a:r>
            <a:r>
              <a:rPr lang="sr-Latn-RS" altLang="sr-Latn-RS" sz="2600" dirty="0"/>
              <a:t>опреме</a:t>
            </a:r>
            <a:r>
              <a:rPr lang="vi-VN" altLang="sr-Latn-RS" sz="2600" dirty="0"/>
              <a:t> </a:t>
            </a:r>
            <a:r>
              <a:rPr lang="sr-Latn-RS" altLang="sr-Latn-RS" sz="2600" dirty="0"/>
              <a:t>и</a:t>
            </a:r>
            <a:r>
              <a:rPr lang="vi-VN" altLang="sr-Latn-RS" sz="2600" dirty="0"/>
              <a:t> </a:t>
            </a:r>
            <a:r>
              <a:rPr lang="sr-Latn-RS" altLang="sr-Latn-RS" sz="2600" dirty="0"/>
              <a:t>уређаја</a:t>
            </a:r>
            <a:r>
              <a:rPr lang="vi-VN" altLang="sr-Latn-RS" sz="2600" dirty="0"/>
              <a:t> </a:t>
            </a:r>
            <a:r>
              <a:rPr lang="sr-Latn-RS" altLang="sr-Latn-RS" sz="2600" dirty="0"/>
              <a:t>задовољавају</a:t>
            </a:r>
            <a:r>
              <a:rPr lang="vi-VN" altLang="sr-Latn-RS" sz="2600" dirty="0"/>
              <a:t> </a:t>
            </a:r>
            <a:r>
              <a:rPr lang="sr-Latn-RS" altLang="sr-Latn-RS" sz="2600" dirty="0"/>
              <a:t>услове</a:t>
            </a:r>
            <a:r>
              <a:rPr lang="vi-VN" altLang="sr-Latn-RS" sz="2600" dirty="0"/>
              <a:t> </a:t>
            </a:r>
            <a:r>
              <a:rPr lang="sr-Latn-RS" altLang="sr-Latn-RS" sz="2600" dirty="0"/>
              <a:t>за</a:t>
            </a:r>
            <a:r>
              <a:rPr lang="vi-VN" altLang="sr-Latn-RS" sz="2600" dirty="0"/>
              <a:t> </a:t>
            </a:r>
            <a:r>
              <a:rPr lang="sr-Latn-RS" altLang="sr-Latn-RS" sz="2600" dirty="0"/>
              <a:t>несметано</a:t>
            </a:r>
            <a:r>
              <a:rPr lang="vi-VN" altLang="sr-Latn-RS" sz="2600" dirty="0"/>
              <a:t> </a:t>
            </a:r>
            <a:r>
              <a:rPr lang="sr-Latn-RS" altLang="sr-Latn-RS" sz="2600" dirty="0"/>
              <a:t>обављање</a:t>
            </a:r>
            <a:r>
              <a:rPr lang="vi-VN" altLang="sr-Latn-RS" sz="2600" dirty="0"/>
              <a:t> </a:t>
            </a:r>
            <a:r>
              <a:rPr lang="sr-Latn-RS" altLang="sr-Latn-RS" sz="2600" dirty="0"/>
              <a:t>процеса рада</a:t>
            </a:r>
            <a:r>
              <a:rPr lang="en-US" altLang="sr-Latn-RS" sz="2600" dirty="0"/>
              <a:t> </a:t>
            </a:r>
            <a:r>
              <a:rPr lang="sr-Latn-RS" altLang="sr-Latn-RS" sz="2600" dirty="0"/>
              <a:t>у</a:t>
            </a:r>
            <a:r>
              <a:rPr lang="en-US" altLang="sr-Latn-RS" sz="2600" dirty="0"/>
              <a:t> </a:t>
            </a:r>
            <a:r>
              <a:rPr lang="sr-Latn-RS" altLang="sr-Latn-RS" sz="2600" dirty="0"/>
              <a:t>свим</a:t>
            </a:r>
            <a:r>
              <a:rPr lang="en-US" altLang="sr-Latn-RS" sz="2600" dirty="0"/>
              <a:t> </a:t>
            </a:r>
            <a:r>
              <a:rPr lang="sr-Latn-RS" altLang="sr-Latn-RS" sz="2600" dirty="0"/>
              <a:t>фазама</a:t>
            </a:r>
            <a:r>
              <a:rPr lang="en-US" altLang="sr-Latn-RS" sz="2600" dirty="0"/>
              <a:t>, </a:t>
            </a:r>
            <a:r>
              <a:rPr lang="sr-Latn-RS" altLang="sr-Latn-RS" sz="2600" dirty="0">
                <a:solidFill>
                  <a:srgbClr val="FF0000"/>
                </a:solidFill>
              </a:rPr>
              <a:t>без</a:t>
            </a:r>
            <a:r>
              <a:rPr lang="en-US" altLang="sr-Latn-RS" sz="2600" dirty="0">
                <a:solidFill>
                  <a:srgbClr val="FF0000"/>
                </a:solidFill>
              </a:rPr>
              <a:t> </a:t>
            </a:r>
            <a:r>
              <a:rPr lang="sr-Latn-RS" altLang="sr-Latn-RS" sz="2600" dirty="0">
                <a:solidFill>
                  <a:srgbClr val="FF0000"/>
                </a:solidFill>
              </a:rPr>
              <a:t>ризика</a:t>
            </a:r>
            <a:r>
              <a:rPr lang="en-US" altLang="sr-Latn-RS" sz="2600" dirty="0">
                <a:solidFill>
                  <a:srgbClr val="FF0000"/>
                </a:solidFill>
              </a:rPr>
              <a:t> </a:t>
            </a:r>
            <a:r>
              <a:rPr lang="sr-Latn-RS" altLang="sr-Latn-RS" sz="2600" dirty="0">
                <a:solidFill>
                  <a:srgbClr val="FF0000"/>
                </a:solidFill>
              </a:rPr>
              <a:t>и</a:t>
            </a:r>
            <a:r>
              <a:rPr lang="en-US" altLang="sr-Latn-RS" sz="2600" dirty="0">
                <a:solidFill>
                  <a:srgbClr val="FF0000"/>
                </a:solidFill>
              </a:rPr>
              <a:t> </a:t>
            </a:r>
            <a:r>
              <a:rPr lang="sr-Latn-RS" altLang="sr-Latn-RS" sz="2600" dirty="0">
                <a:solidFill>
                  <a:srgbClr val="FF0000"/>
                </a:solidFill>
              </a:rPr>
              <a:t>могућности</a:t>
            </a:r>
            <a:r>
              <a:rPr lang="en-US" altLang="sr-Latn-RS" sz="2600" dirty="0">
                <a:solidFill>
                  <a:srgbClr val="FF0000"/>
                </a:solidFill>
              </a:rPr>
              <a:t> </a:t>
            </a:r>
            <a:r>
              <a:rPr lang="sr-Latn-RS" altLang="sr-Latn-RS" sz="2600" dirty="0">
                <a:solidFill>
                  <a:srgbClr val="FF0000"/>
                </a:solidFill>
              </a:rPr>
              <a:t>замене</a:t>
            </a:r>
            <a:r>
              <a:rPr lang="en-US" altLang="sr-Latn-RS" sz="2600" dirty="0">
                <a:solidFill>
                  <a:srgbClr val="FF0000"/>
                </a:solidFill>
              </a:rPr>
              <a:t> </a:t>
            </a:r>
            <a:r>
              <a:rPr lang="sr-Latn-RS" altLang="sr-Latn-RS" sz="2600" dirty="0">
                <a:solidFill>
                  <a:srgbClr val="FF0000"/>
                </a:solidFill>
              </a:rPr>
              <a:t>или</a:t>
            </a:r>
            <a:r>
              <a:rPr lang="en-US" altLang="sr-Latn-RS" sz="2600" dirty="0">
                <a:solidFill>
                  <a:srgbClr val="FF0000"/>
                </a:solidFill>
              </a:rPr>
              <a:t> </a:t>
            </a:r>
            <a:r>
              <a:rPr lang="sr-Latn-RS" altLang="sr-Latn-RS" sz="2600" dirty="0">
                <a:solidFill>
                  <a:srgbClr val="FF0000"/>
                </a:solidFill>
              </a:rPr>
              <a:t>мешања</a:t>
            </a:r>
            <a:r>
              <a:rPr lang="en-US" altLang="sr-Latn-RS" sz="2600" dirty="0">
                <a:solidFill>
                  <a:srgbClr val="FF0000"/>
                </a:solidFill>
              </a:rPr>
              <a:t> </a:t>
            </a:r>
            <a:r>
              <a:rPr lang="sr-Latn-RS" altLang="sr-Latn-RS" sz="2600" dirty="0"/>
              <a:t>различитих</a:t>
            </a:r>
            <a:r>
              <a:rPr lang="en-US" altLang="sr-Latn-RS" sz="2600" dirty="0"/>
              <a:t> </a:t>
            </a:r>
            <a:r>
              <a:rPr lang="sr-Latn-RS" altLang="sr-Latn-RS" sz="2600" dirty="0"/>
              <a:t>лекова</a:t>
            </a:r>
            <a:r>
              <a:rPr lang="en-US" altLang="sr-Latn-RS" sz="2600" dirty="0"/>
              <a:t> </a:t>
            </a:r>
            <a:r>
              <a:rPr lang="sr-Latn-RS" altLang="sr-Latn-RS" sz="2600" dirty="0"/>
              <a:t>и</a:t>
            </a:r>
            <a:r>
              <a:rPr lang="en-US" altLang="sr-Latn-RS" sz="2600" dirty="0"/>
              <a:t> </a:t>
            </a:r>
            <a:r>
              <a:rPr lang="sr-Latn-RS" altLang="sr-Latn-RS" sz="2600" dirty="0"/>
              <a:t>њихових</a:t>
            </a:r>
            <a:r>
              <a:rPr lang="en-US" altLang="sr-Latn-RS" sz="2600" dirty="0"/>
              <a:t> </a:t>
            </a:r>
            <a:r>
              <a:rPr lang="sr-Latn-RS" altLang="sr-Latn-RS" sz="2600" dirty="0"/>
              <a:t>компоненти</a:t>
            </a:r>
            <a:r>
              <a:rPr lang="en-US" altLang="sr-Latn-RS" sz="2600" dirty="0"/>
              <a:t>;</a:t>
            </a:r>
          </a:p>
          <a:p>
            <a:pPr eaLnBrk="1" hangingPunct="1">
              <a:buFont typeface="Arial" panose="020B0604020202020204" pitchFamily="34" charset="0"/>
              <a:buNone/>
            </a:pPr>
            <a:endParaRPr lang="en-US" altLang="sr-Latn-RS" sz="2600" dirty="0"/>
          </a:p>
        </p:txBody>
      </p:sp>
    </p:spTree>
    <p:extLst>
      <p:ext uri="{BB962C8B-B14F-4D97-AF65-F5344CB8AC3E}">
        <p14:creationId xmlns:p14="http://schemas.microsoft.com/office/powerpoint/2010/main" val="16866830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628" y="184151"/>
            <a:ext cx="10504713" cy="1143000"/>
          </a:xfrm>
        </p:spPr>
        <p:txBody>
          <a:bodyPr rtlCol="0">
            <a:normAutofit/>
          </a:bodyPr>
          <a:lstStyle/>
          <a:p>
            <a:pPr>
              <a:defRPr/>
            </a:pPr>
            <a:r>
              <a:rPr lang="ru-RU" sz="2800" b="1" dirty="0"/>
              <a:t> </a:t>
            </a:r>
            <a:r>
              <a:rPr lang="en-US" sz="2800" b="1" dirty="0"/>
              <a:t>I.1.</a:t>
            </a:r>
            <a:r>
              <a:rPr lang="ru-RU" sz="2800" b="1" dirty="0"/>
              <a:t> </a:t>
            </a:r>
            <a:r>
              <a:rPr lang="en-US" sz="2800" b="1" dirty="0"/>
              <a:t> </a:t>
            </a:r>
            <a:r>
              <a:rPr lang="x-none" sz="2800" b="1" dirty="0"/>
              <a:t>2.ПРОИЗВОДЊА</a:t>
            </a:r>
            <a:r>
              <a:rPr lang="en-US" sz="2800" b="1" dirty="0"/>
              <a:t> </a:t>
            </a:r>
            <a:r>
              <a:rPr lang="x-none" sz="2800" b="1" dirty="0"/>
              <a:t>РАДИОФАРМАЦЕУТСКИХ ЛЕКОВА</a:t>
            </a:r>
            <a:r>
              <a:rPr lang="en-US" sz="2800" b="1" dirty="0"/>
              <a:t>(</a:t>
            </a:r>
            <a:r>
              <a:rPr lang="x-none" sz="2800" b="1" dirty="0"/>
              <a:t>3</a:t>
            </a:r>
            <a:r>
              <a:rPr lang="en-US" sz="2800" b="1" dirty="0"/>
              <a:t>) </a:t>
            </a:r>
            <a:r>
              <a:rPr lang="x-none" sz="2800" b="1" dirty="0"/>
              <a:t>(чл. 43-55)</a:t>
            </a:r>
            <a:endParaRPr lang="en-US" sz="2800" dirty="0"/>
          </a:p>
        </p:txBody>
      </p:sp>
      <p:sp>
        <p:nvSpPr>
          <p:cNvPr id="22531" name="Content Placeholder 2"/>
          <p:cNvSpPr>
            <a:spLocks noGrp="1"/>
          </p:cNvSpPr>
          <p:nvPr>
            <p:ph idx="1"/>
          </p:nvPr>
        </p:nvSpPr>
        <p:spPr>
          <a:xfrm>
            <a:off x="729343" y="1327151"/>
            <a:ext cx="10646228" cy="4530725"/>
          </a:xfrm>
        </p:spPr>
        <p:txBody>
          <a:bodyPr/>
          <a:lstStyle/>
          <a:p>
            <a:pPr eaLnBrk="1" hangingPunct="1">
              <a:buFont typeface="Arial" panose="020B0604020202020204" pitchFamily="34" charset="0"/>
              <a:buNone/>
            </a:pPr>
            <a:r>
              <a:rPr lang="sr-Latn-RS" altLang="sr-Latn-RS" sz="2600" i="1" dirty="0">
                <a:solidFill>
                  <a:srgbClr val="FF0000"/>
                </a:solidFill>
              </a:rPr>
              <a:t>Члан</a:t>
            </a:r>
            <a:r>
              <a:rPr lang="en-US" altLang="sr-Latn-RS" sz="2600" i="1" dirty="0">
                <a:solidFill>
                  <a:srgbClr val="FF0000"/>
                </a:solidFill>
              </a:rPr>
              <a:t> 46.</a:t>
            </a:r>
            <a:r>
              <a:rPr lang="sr-Latn-RS" altLang="sr-Latn-RS" sz="2600" i="1" dirty="0">
                <a:solidFill>
                  <a:srgbClr val="FF0000"/>
                </a:solidFill>
              </a:rPr>
              <a:t>-2</a:t>
            </a:r>
          </a:p>
          <a:p>
            <a:pPr algn="just" eaLnBrk="1" hangingPunct="1">
              <a:buFont typeface="Arial" panose="020B0604020202020204" pitchFamily="34" charset="0"/>
              <a:buNone/>
            </a:pPr>
            <a:r>
              <a:rPr lang="en-US" altLang="sr-Latn-RS" sz="2600" dirty="0"/>
              <a:t>5) </a:t>
            </a:r>
            <a:r>
              <a:rPr lang="sr-Latn-RS" altLang="sr-Latn-RS" sz="2600" dirty="0"/>
              <a:t>да</a:t>
            </a:r>
            <a:r>
              <a:rPr lang="en-US" altLang="sr-Latn-RS" sz="2600" dirty="0"/>
              <a:t> </a:t>
            </a:r>
            <a:r>
              <a:rPr lang="sr-Latn-RS" altLang="sr-Latn-RS" sz="2600" dirty="0"/>
              <a:t>је</a:t>
            </a:r>
            <a:r>
              <a:rPr lang="en-US" altLang="sr-Latn-RS" sz="2600" dirty="0"/>
              <a:t> </a:t>
            </a:r>
            <a:r>
              <a:rPr lang="sr-Latn-RS" altLang="sr-Latn-RS" sz="2600" dirty="0"/>
              <a:t>приступ</a:t>
            </a:r>
            <a:r>
              <a:rPr lang="en-US" altLang="sr-Latn-RS" sz="2600" dirty="0"/>
              <a:t> </a:t>
            </a:r>
            <a:r>
              <a:rPr lang="sr-Latn-RS" altLang="sr-Latn-RS" sz="2600" dirty="0"/>
              <a:t>у</a:t>
            </a:r>
            <a:r>
              <a:rPr lang="en-US" altLang="sr-Latn-RS" sz="2600" dirty="0"/>
              <a:t> </a:t>
            </a:r>
            <a:r>
              <a:rPr lang="sr-Latn-RS" altLang="sr-Latn-RS" sz="2600" dirty="0"/>
              <a:t>те</a:t>
            </a:r>
            <a:r>
              <a:rPr lang="en-US" altLang="sr-Latn-RS" sz="2600" dirty="0"/>
              <a:t> </a:t>
            </a:r>
            <a:r>
              <a:rPr lang="sr-Latn-RS" altLang="sr-Latn-RS" sz="2600" dirty="0"/>
              <a:t>просторије</a:t>
            </a:r>
            <a:r>
              <a:rPr lang="en-US" altLang="sr-Latn-RS" sz="2600" dirty="0"/>
              <a:t> </a:t>
            </a:r>
            <a:r>
              <a:rPr lang="sr-Latn-RS" altLang="sr-Latn-RS" sz="2600" dirty="0"/>
              <a:t>могућ</a:t>
            </a:r>
            <a:r>
              <a:rPr lang="en-US" altLang="sr-Latn-RS" sz="2600" dirty="0"/>
              <a:t> </a:t>
            </a:r>
            <a:r>
              <a:rPr lang="sr-Latn-RS" altLang="sr-Latn-RS" sz="2600" dirty="0"/>
              <a:t>само</a:t>
            </a:r>
            <a:r>
              <a:rPr lang="en-US" altLang="sr-Latn-RS" sz="2600" dirty="0"/>
              <a:t> </a:t>
            </a:r>
            <a:r>
              <a:rPr lang="sr-Latn-RS" altLang="sr-Latn-RS" sz="2600" dirty="0"/>
              <a:t>кроз</a:t>
            </a:r>
            <a:r>
              <a:rPr lang="en-US" altLang="sr-Latn-RS" sz="2600" dirty="0"/>
              <a:t> </a:t>
            </a:r>
            <a:r>
              <a:rPr lang="sr-Latn-RS" altLang="sr-Latn-RS" sz="2600" dirty="0"/>
              <a:t>одговарајуће</a:t>
            </a:r>
            <a:r>
              <a:rPr lang="en-US" altLang="sr-Latn-RS" sz="2600" dirty="0"/>
              <a:t> </a:t>
            </a:r>
            <a:r>
              <a:rPr lang="sr-Latn-RS" altLang="sr-Latn-RS" sz="2600" dirty="0">
                <a:solidFill>
                  <a:srgbClr val="FF0000"/>
                </a:solidFill>
              </a:rPr>
              <a:t>пропуснике</a:t>
            </a:r>
            <a:r>
              <a:rPr lang="en-US" altLang="sr-Latn-RS" sz="2600" dirty="0">
                <a:solidFill>
                  <a:srgbClr val="FF0000"/>
                </a:solidFill>
              </a:rPr>
              <a:t> </a:t>
            </a:r>
            <a:r>
              <a:rPr lang="sr-Latn-RS" altLang="sr-Latn-RS" sz="2600" dirty="0">
                <a:solidFill>
                  <a:srgbClr val="FF0000"/>
                </a:solidFill>
              </a:rPr>
              <a:t>за</a:t>
            </a:r>
            <a:r>
              <a:rPr lang="en-US" altLang="sr-Latn-RS" sz="2600" dirty="0">
                <a:solidFill>
                  <a:srgbClr val="FF0000"/>
                </a:solidFill>
              </a:rPr>
              <a:t> </a:t>
            </a:r>
            <a:r>
              <a:rPr lang="sr-Latn-RS" altLang="sr-Latn-RS" sz="2600" dirty="0">
                <a:solidFill>
                  <a:srgbClr val="FF0000"/>
                </a:solidFill>
              </a:rPr>
              <a:t>пресвлачење</a:t>
            </a:r>
            <a:r>
              <a:rPr lang="en-US" altLang="sr-Latn-RS" sz="2600" dirty="0">
                <a:solidFill>
                  <a:srgbClr val="FF0000"/>
                </a:solidFill>
              </a:rPr>
              <a:t>, </a:t>
            </a:r>
            <a:r>
              <a:rPr lang="sr-Latn-RS" altLang="sr-Latn-RS" sz="2600" dirty="0">
                <a:solidFill>
                  <a:srgbClr val="FF0000"/>
                </a:solidFill>
              </a:rPr>
              <a:t>умивање</a:t>
            </a:r>
            <a:r>
              <a:rPr lang="en-US" altLang="sr-Latn-RS" sz="2600" dirty="0">
                <a:solidFill>
                  <a:srgbClr val="FF0000"/>
                </a:solidFill>
              </a:rPr>
              <a:t> </a:t>
            </a:r>
            <a:r>
              <a:rPr lang="sr-Latn-RS" altLang="sr-Latn-RS" sz="2600" dirty="0">
                <a:solidFill>
                  <a:srgbClr val="FF0000"/>
                </a:solidFill>
              </a:rPr>
              <a:t>и деконтаминацију</a:t>
            </a:r>
            <a:r>
              <a:rPr lang="en-US" altLang="sr-Latn-RS" sz="2600" dirty="0"/>
              <a:t>;</a:t>
            </a:r>
          </a:p>
          <a:p>
            <a:pPr algn="just" eaLnBrk="1" hangingPunct="1">
              <a:buFont typeface="Arial" panose="020B0604020202020204" pitchFamily="34" charset="0"/>
              <a:buNone/>
            </a:pPr>
            <a:r>
              <a:rPr lang="vi-VN" altLang="sr-Latn-RS" sz="2600" dirty="0"/>
              <a:t>6) </a:t>
            </a:r>
            <a:r>
              <a:rPr lang="sr-Latn-RS" altLang="sr-Latn-RS" sz="2600" dirty="0"/>
              <a:t>просторије</a:t>
            </a:r>
            <a:r>
              <a:rPr lang="vi-VN" altLang="sr-Latn-RS" sz="2600" dirty="0"/>
              <a:t> </a:t>
            </a:r>
            <a:r>
              <a:rPr lang="sr-Latn-RS" altLang="sr-Latn-RS" sz="2600" dirty="0"/>
              <a:t>морају</a:t>
            </a:r>
            <a:r>
              <a:rPr lang="vi-VN" altLang="sr-Latn-RS" sz="2600" dirty="0"/>
              <a:t> </a:t>
            </a:r>
            <a:r>
              <a:rPr lang="sr-Latn-RS" altLang="sr-Latn-RS" sz="2600" dirty="0"/>
              <a:t>редовно</a:t>
            </a:r>
            <a:r>
              <a:rPr lang="vi-VN" altLang="sr-Latn-RS" sz="2600" dirty="0"/>
              <a:t> </a:t>
            </a:r>
            <a:r>
              <a:rPr lang="sr-Latn-RS" altLang="sr-Latn-RS" sz="2600" dirty="0"/>
              <a:t>да</a:t>
            </a:r>
            <a:r>
              <a:rPr lang="vi-VN" altLang="sr-Latn-RS" sz="2600" dirty="0"/>
              <a:t> </a:t>
            </a:r>
            <a:r>
              <a:rPr lang="sr-Latn-RS" altLang="sr-Latn-RS" sz="2600" dirty="0"/>
              <a:t>се</a:t>
            </a:r>
            <a:r>
              <a:rPr lang="vi-VN" altLang="sr-Latn-RS" sz="2600" dirty="0"/>
              <a:t> </a:t>
            </a:r>
            <a:r>
              <a:rPr lang="sr-Latn-RS" altLang="sr-Latn-RS" sz="2600" dirty="0"/>
              <a:t>перу</a:t>
            </a:r>
            <a:r>
              <a:rPr lang="vi-VN" altLang="sr-Latn-RS" sz="2600" dirty="0"/>
              <a:t>, </a:t>
            </a:r>
            <a:r>
              <a:rPr lang="sr-Latn-RS" altLang="sr-Latn-RS" sz="2600" dirty="0"/>
              <a:t>дезинфикују</a:t>
            </a:r>
            <a:r>
              <a:rPr lang="vi-VN" altLang="sr-Latn-RS" sz="2600" dirty="0"/>
              <a:t> </a:t>
            </a:r>
            <a:r>
              <a:rPr lang="sr-Latn-RS" altLang="sr-Latn-RS" sz="2600" dirty="0"/>
              <a:t>и</a:t>
            </a:r>
            <a:r>
              <a:rPr lang="vi-VN" altLang="sr-Latn-RS" sz="2600" dirty="0"/>
              <a:t> </a:t>
            </a:r>
            <a:r>
              <a:rPr lang="sr-Latn-RS" altLang="sr-Latn-RS" sz="2600" dirty="0"/>
              <a:t>контролишу</a:t>
            </a:r>
            <a:r>
              <a:rPr lang="vi-VN" altLang="sr-Latn-RS" sz="2600" dirty="0"/>
              <a:t> </a:t>
            </a:r>
            <a:r>
              <a:rPr lang="sr-Latn-RS" altLang="sr-Latn-RS" sz="2600" dirty="0"/>
              <a:t>на</a:t>
            </a:r>
            <a:r>
              <a:rPr lang="vi-VN" altLang="sr-Latn-RS" sz="2600" dirty="0"/>
              <a:t> </a:t>
            </a:r>
            <a:r>
              <a:rPr lang="sr-Latn-RS" altLang="sr-Latn-RS" sz="2600" dirty="0"/>
              <a:t>начин</a:t>
            </a:r>
            <a:r>
              <a:rPr lang="vi-VN" altLang="sr-Latn-RS" sz="2600" dirty="0"/>
              <a:t> </a:t>
            </a:r>
            <a:r>
              <a:rPr lang="sr-Latn-RS" altLang="sr-Latn-RS" sz="2600" dirty="0"/>
              <a:t>предвиђен</a:t>
            </a:r>
            <a:r>
              <a:rPr lang="vi-VN" altLang="sr-Latn-RS" sz="2600" dirty="0"/>
              <a:t> </a:t>
            </a:r>
            <a:r>
              <a:rPr lang="sr-Latn-RS" altLang="sr-Latn-RS" sz="2600" dirty="0"/>
              <a:t>прописима</a:t>
            </a:r>
            <a:r>
              <a:rPr lang="vi-VN" altLang="sr-Latn-RS" sz="2600" dirty="0"/>
              <a:t> </a:t>
            </a:r>
            <a:r>
              <a:rPr lang="sr-Latn-RS" altLang="sr-Latn-RS" sz="2600" dirty="0"/>
              <a:t>за</a:t>
            </a:r>
            <a:r>
              <a:rPr lang="vi-VN" altLang="sr-Latn-RS" sz="2600" dirty="0"/>
              <a:t> </a:t>
            </a:r>
            <a:r>
              <a:rPr lang="sr-Latn-RS" altLang="sr-Latn-RS" sz="2600" dirty="0"/>
              <a:t>рад</a:t>
            </a:r>
            <a:r>
              <a:rPr lang="vi-VN" altLang="sr-Latn-RS" sz="2600" dirty="0"/>
              <a:t> </a:t>
            </a:r>
            <a:r>
              <a:rPr lang="sr-Latn-RS" altLang="sr-Latn-RS" sz="2600" dirty="0" smtClean="0"/>
              <a:t>у</a:t>
            </a:r>
            <a:r>
              <a:rPr lang="sr-Cyrl-RS" altLang="sr-Latn-RS" sz="2600" dirty="0" smtClean="0"/>
              <a:t> </a:t>
            </a:r>
            <a:r>
              <a:rPr lang="sr-Latn-RS" altLang="sr-Latn-RS" sz="2600" dirty="0" smtClean="0"/>
              <a:t>радиоизотопној</a:t>
            </a:r>
            <a:r>
              <a:rPr lang="en-US" altLang="sr-Latn-RS" sz="2600" dirty="0" smtClean="0"/>
              <a:t> </a:t>
            </a:r>
            <a:r>
              <a:rPr lang="sr-Latn-RS" altLang="sr-Latn-RS" sz="2600" dirty="0"/>
              <a:t>лабораторији</a:t>
            </a:r>
            <a:r>
              <a:rPr lang="en-US" altLang="sr-Latn-RS" sz="2600" dirty="0"/>
              <a:t> </a:t>
            </a:r>
            <a:r>
              <a:rPr lang="sr-Latn-RS" altLang="sr-Latn-RS" sz="2600" dirty="0"/>
              <a:t>са</a:t>
            </a:r>
            <a:r>
              <a:rPr lang="en-US" altLang="sr-Latn-RS" sz="2600" dirty="0"/>
              <a:t> </a:t>
            </a:r>
            <a:r>
              <a:rPr lang="sr-Latn-RS" altLang="sr-Latn-RS" sz="2600" dirty="0"/>
              <a:t>изворима</a:t>
            </a:r>
            <a:r>
              <a:rPr lang="en-US" altLang="sr-Latn-RS" sz="2600" dirty="0"/>
              <a:t> </a:t>
            </a:r>
            <a:r>
              <a:rPr lang="sr-Latn-RS" altLang="sr-Latn-RS" sz="2600" dirty="0"/>
              <a:t>јонизујућег</a:t>
            </a:r>
            <a:r>
              <a:rPr lang="en-US" altLang="sr-Latn-RS" sz="2600" dirty="0"/>
              <a:t> </a:t>
            </a:r>
            <a:r>
              <a:rPr lang="sr-Latn-RS" altLang="sr-Latn-RS" sz="2600" dirty="0"/>
              <a:t>зрачења</a:t>
            </a:r>
            <a:r>
              <a:rPr lang="en-US" altLang="sr-Latn-RS" sz="2600" dirty="0"/>
              <a:t>.</a:t>
            </a:r>
          </a:p>
          <a:p>
            <a:pPr eaLnBrk="1" hangingPunct="1">
              <a:buFont typeface="Arial" panose="020B0604020202020204" pitchFamily="34" charset="0"/>
              <a:buNone/>
            </a:pPr>
            <a:endParaRPr lang="en-US" altLang="sr-Latn-RS" sz="2600" dirty="0"/>
          </a:p>
        </p:txBody>
      </p:sp>
    </p:spTree>
    <p:extLst>
      <p:ext uri="{BB962C8B-B14F-4D97-AF65-F5344CB8AC3E}">
        <p14:creationId xmlns:p14="http://schemas.microsoft.com/office/powerpoint/2010/main" val="31994193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5"/>
          <p:cNvGraphicFramePr>
            <a:graphicFrameLocks/>
          </p:cNvGraphicFramePr>
          <p:nvPr>
            <p:extLst>
              <p:ext uri="{D42A27DB-BD31-4B8C-83A1-F6EECF244321}">
                <p14:modId xmlns:p14="http://schemas.microsoft.com/office/powerpoint/2010/main" val="1941754067"/>
              </p:ext>
            </p:extLst>
          </p:nvPr>
        </p:nvGraphicFramePr>
        <p:xfrm>
          <a:off x="2932612" y="2397033"/>
          <a:ext cx="5841274" cy="15440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Group 7"/>
          <p:cNvGrpSpPr/>
          <p:nvPr/>
        </p:nvGrpSpPr>
        <p:grpSpPr>
          <a:xfrm>
            <a:off x="3479428" y="4389117"/>
            <a:ext cx="2057715" cy="852600"/>
            <a:chOff x="554872" y="913104"/>
            <a:chExt cx="2057715" cy="852600"/>
          </a:xfrm>
        </p:grpSpPr>
        <p:sp>
          <p:nvSpPr>
            <p:cNvPr id="9" name="Rounded Rectangle 8"/>
            <p:cNvSpPr/>
            <p:nvPr/>
          </p:nvSpPr>
          <p:spPr>
            <a:xfrm>
              <a:off x="554872" y="913104"/>
              <a:ext cx="2032743" cy="85260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ounded Rectangle 4"/>
            <p:cNvSpPr txBox="1"/>
            <p:nvPr/>
          </p:nvSpPr>
          <p:spPr>
            <a:xfrm>
              <a:off x="629788" y="938076"/>
              <a:ext cx="1982799" cy="802656"/>
            </a:xfrm>
            <a:prstGeom prst="rect">
              <a:avLst/>
            </a:prstGeom>
            <a:solidFill>
              <a:srgbClr val="FFC000"/>
            </a:solid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sr-Cyrl-RS" sz="1600" kern="1200" dirty="0" smtClean="0">
                  <a:solidFill>
                    <a:schemeClr val="tx1"/>
                  </a:solidFill>
                </a:rPr>
                <a:t>Извођење нуклеарно медицинских процедура</a:t>
              </a:r>
              <a:endParaRPr lang="en-US" sz="1600" kern="1200" dirty="0">
                <a:solidFill>
                  <a:schemeClr val="tx1"/>
                </a:solidFill>
              </a:endParaRPr>
            </a:p>
          </p:txBody>
        </p:sp>
      </p:grpSp>
      <p:grpSp>
        <p:nvGrpSpPr>
          <p:cNvPr id="11" name="Group 10"/>
          <p:cNvGrpSpPr/>
          <p:nvPr/>
        </p:nvGrpSpPr>
        <p:grpSpPr>
          <a:xfrm>
            <a:off x="3479428" y="5597432"/>
            <a:ext cx="2057715" cy="852600"/>
            <a:chOff x="529900" y="913104"/>
            <a:chExt cx="2057715" cy="852600"/>
          </a:xfrm>
          <a:solidFill>
            <a:srgbClr val="FFC000"/>
          </a:solidFill>
        </p:grpSpPr>
        <p:sp>
          <p:nvSpPr>
            <p:cNvPr id="12" name="Rounded Rectangle 11"/>
            <p:cNvSpPr/>
            <p:nvPr/>
          </p:nvSpPr>
          <p:spPr>
            <a:xfrm>
              <a:off x="554872" y="913104"/>
              <a:ext cx="2032743" cy="852600"/>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ounded Rectangle 4"/>
            <p:cNvSpPr txBox="1"/>
            <p:nvPr/>
          </p:nvSpPr>
          <p:spPr>
            <a:xfrm>
              <a:off x="529900" y="938076"/>
              <a:ext cx="1982799" cy="80265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sr-Cyrl-RS" sz="1600" kern="1200" dirty="0" smtClean="0">
                  <a:solidFill>
                    <a:schemeClr val="tx1"/>
                  </a:solidFill>
                </a:rPr>
                <a:t>Тумачење сцинтиграма</a:t>
              </a:r>
              <a:endParaRPr lang="en-US" sz="1600" kern="1200" dirty="0">
                <a:solidFill>
                  <a:schemeClr val="tx1"/>
                </a:solidFill>
              </a:endParaRPr>
            </a:p>
          </p:txBody>
        </p:sp>
      </p:grpSp>
      <p:grpSp>
        <p:nvGrpSpPr>
          <p:cNvPr id="14" name="Group 13"/>
          <p:cNvGrpSpPr/>
          <p:nvPr/>
        </p:nvGrpSpPr>
        <p:grpSpPr>
          <a:xfrm>
            <a:off x="6048456" y="4414089"/>
            <a:ext cx="2032743" cy="852600"/>
            <a:chOff x="554872" y="913104"/>
            <a:chExt cx="2032743" cy="852600"/>
          </a:xfrm>
        </p:grpSpPr>
        <p:sp>
          <p:nvSpPr>
            <p:cNvPr id="15" name="Rounded Rectangle 14"/>
            <p:cNvSpPr/>
            <p:nvPr/>
          </p:nvSpPr>
          <p:spPr>
            <a:xfrm>
              <a:off x="554872" y="913104"/>
              <a:ext cx="2032743" cy="85260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ounded Rectangle 4"/>
            <p:cNvSpPr txBox="1"/>
            <p:nvPr/>
          </p:nvSpPr>
          <p:spPr>
            <a:xfrm>
              <a:off x="579844" y="938076"/>
              <a:ext cx="1982799" cy="802656"/>
            </a:xfrm>
            <a:prstGeom prst="rect">
              <a:avLst/>
            </a:prstGeom>
            <a:solidFill>
              <a:srgbClr val="FFC000"/>
            </a:solid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sr-Cyrl-RS" sz="1600" kern="1200" dirty="0" smtClean="0">
                  <a:solidFill>
                    <a:schemeClr val="tx1"/>
                  </a:solidFill>
                </a:rPr>
                <a:t>Контрола квалитета</a:t>
              </a:r>
              <a:endParaRPr lang="en-US" sz="1600" kern="1200" dirty="0">
                <a:solidFill>
                  <a:schemeClr val="tx1"/>
                </a:solidFill>
              </a:endParaRPr>
            </a:p>
          </p:txBody>
        </p:sp>
      </p:grpSp>
      <p:grpSp>
        <p:nvGrpSpPr>
          <p:cNvPr id="17" name="Group 16"/>
          <p:cNvGrpSpPr/>
          <p:nvPr/>
        </p:nvGrpSpPr>
        <p:grpSpPr>
          <a:xfrm>
            <a:off x="6023484" y="5572460"/>
            <a:ext cx="2032743" cy="852600"/>
            <a:chOff x="554872" y="913104"/>
            <a:chExt cx="2032743" cy="852600"/>
          </a:xfrm>
        </p:grpSpPr>
        <p:sp>
          <p:nvSpPr>
            <p:cNvPr id="18" name="Rounded Rectangle 17"/>
            <p:cNvSpPr/>
            <p:nvPr/>
          </p:nvSpPr>
          <p:spPr>
            <a:xfrm>
              <a:off x="554872" y="913104"/>
              <a:ext cx="2032743" cy="85260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Rounded Rectangle 4"/>
            <p:cNvSpPr txBox="1"/>
            <p:nvPr/>
          </p:nvSpPr>
          <p:spPr>
            <a:xfrm>
              <a:off x="579844" y="938076"/>
              <a:ext cx="1982799" cy="802656"/>
            </a:xfrm>
            <a:prstGeom prst="rect">
              <a:avLst/>
            </a:prstGeom>
            <a:solidFill>
              <a:srgbClr val="FFC000"/>
            </a:solidFill>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sr-Cyrl-RS" sz="1600" kern="1200" dirty="0" smtClean="0">
                  <a:solidFill>
                    <a:schemeClr val="tx1"/>
                  </a:solidFill>
                </a:rPr>
                <a:t>Фармакодинамска евалуација</a:t>
              </a:r>
              <a:endParaRPr lang="en-US" sz="1600" kern="1200" dirty="0">
                <a:solidFill>
                  <a:schemeClr val="tx1"/>
                </a:solidFill>
              </a:endParaRPr>
            </a:p>
          </p:txBody>
        </p:sp>
      </p:grpSp>
      <p:grpSp>
        <p:nvGrpSpPr>
          <p:cNvPr id="20" name="Group 19"/>
          <p:cNvGrpSpPr/>
          <p:nvPr/>
        </p:nvGrpSpPr>
        <p:grpSpPr>
          <a:xfrm>
            <a:off x="6178297" y="623467"/>
            <a:ext cx="2497617" cy="908475"/>
            <a:chOff x="2828446" y="727170"/>
            <a:chExt cx="1773059" cy="908475"/>
          </a:xfrm>
          <a:solidFill>
            <a:srgbClr val="FFC000"/>
          </a:solidFill>
        </p:grpSpPr>
        <p:sp>
          <p:nvSpPr>
            <p:cNvPr id="21" name="Rounded Rectangle 20"/>
            <p:cNvSpPr/>
            <p:nvPr/>
          </p:nvSpPr>
          <p:spPr>
            <a:xfrm>
              <a:off x="2828446" y="727170"/>
              <a:ext cx="1773059" cy="840543"/>
            </a:xfrm>
            <a:prstGeom prst="roundRect">
              <a:avLst>
                <a:gd name="adj" fmla="val 1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Rounded Rectangle 4"/>
            <p:cNvSpPr txBox="1"/>
            <p:nvPr/>
          </p:nvSpPr>
          <p:spPr>
            <a:xfrm>
              <a:off x="2853065" y="844340"/>
              <a:ext cx="1723821" cy="79130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sr-Cyrl-RS" sz="1600" kern="1200" dirty="0" smtClean="0">
                  <a:solidFill>
                    <a:sysClr val="windowText" lastClr="000000"/>
                  </a:solidFill>
                </a:rPr>
                <a:t>Припрема и контрола квалитета радиофармацеутика</a:t>
              </a:r>
              <a:endParaRPr lang="en-US" sz="1600" kern="1200" dirty="0">
                <a:solidFill>
                  <a:sysClr val="windowText" lastClr="000000"/>
                </a:solidFill>
              </a:endParaRPr>
            </a:p>
          </p:txBody>
        </p:sp>
      </p:grpSp>
      <p:grpSp>
        <p:nvGrpSpPr>
          <p:cNvPr id="23" name="Group 22"/>
          <p:cNvGrpSpPr/>
          <p:nvPr/>
        </p:nvGrpSpPr>
        <p:grpSpPr>
          <a:xfrm>
            <a:off x="2932612" y="668314"/>
            <a:ext cx="2435148" cy="880141"/>
            <a:chOff x="597515" y="696489"/>
            <a:chExt cx="1743922" cy="880141"/>
          </a:xfrm>
        </p:grpSpPr>
        <p:sp>
          <p:nvSpPr>
            <p:cNvPr id="24" name="Rounded Rectangle 23"/>
            <p:cNvSpPr/>
            <p:nvPr/>
          </p:nvSpPr>
          <p:spPr>
            <a:xfrm>
              <a:off x="597515" y="696489"/>
              <a:ext cx="1743922" cy="88014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Rounded Rectangle 4"/>
            <p:cNvSpPr txBox="1"/>
            <p:nvPr/>
          </p:nvSpPr>
          <p:spPr>
            <a:xfrm>
              <a:off x="623293" y="748045"/>
              <a:ext cx="1692366" cy="828585"/>
            </a:xfrm>
            <a:prstGeom prst="rect">
              <a:avLst/>
            </a:prstGeom>
            <a:solidFill>
              <a:srgbClr val="FFC000"/>
            </a:solidFill>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sr-Cyrl-RS" sz="1600" kern="1200" dirty="0" smtClean="0">
                  <a:solidFill>
                    <a:schemeClr val="tx1"/>
                  </a:solidFill>
                </a:rPr>
                <a:t>Преглед пацијената и избор адекватне нуклеарно медицинске процедуре</a:t>
              </a:r>
              <a:endParaRPr lang="en-US" sz="1600" kern="1200" dirty="0">
                <a:solidFill>
                  <a:schemeClr val="tx1"/>
                </a:solidFill>
              </a:endParaRPr>
            </a:p>
          </p:txBody>
        </p:sp>
      </p:grpSp>
      <p:cxnSp>
        <p:nvCxnSpPr>
          <p:cNvPr id="29" name="Straight Arrow Connector 28"/>
          <p:cNvCxnSpPr/>
          <p:nvPr/>
        </p:nvCxnSpPr>
        <p:spPr>
          <a:xfrm>
            <a:off x="4691743" y="1671259"/>
            <a:ext cx="598714" cy="484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6422571" y="1671259"/>
            <a:ext cx="478972" cy="4024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381457" y="180871"/>
            <a:ext cx="1796143" cy="461665"/>
          </a:xfrm>
          <a:prstGeom prst="rect">
            <a:avLst/>
          </a:prstGeom>
          <a:noFill/>
        </p:spPr>
        <p:txBody>
          <a:bodyPr wrap="square" rtlCol="0">
            <a:spAutoFit/>
          </a:bodyPr>
          <a:lstStyle/>
          <a:p>
            <a:pPr algn="ctr"/>
            <a:r>
              <a:rPr lang="sr-Cyrl-RS" sz="2400" b="1" dirty="0" smtClean="0"/>
              <a:t>Лекар</a:t>
            </a:r>
            <a:endParaRPr lang="en-US" sz="2400" b="1" dirty="0"/>
          </a:p>
        </p:txBody>
      </p:sp>
      <p:sp>
        <p:nvSpPr>
          <p:cNvPr id="33" name="TextBox 32"/>
          <p:cNvSpPr txBox="1"/>
          <p:nvPr/>
        </p:nvSpPr>
        <p:spPr>
          <a:xfrm>
            <a:off x="6096000" y="136830"/>
            <a:ext cx="2677886" cy="461665"/>
          </a:xfrm>
          <a:prstGeom prst="rect">
            <a:avLst/>
          </a:prstGeom>
          <a:noFill/>
        </p:spPr>
        <p:txBody>
          <a:bodyPr wrap="square" rtlCol="0">
            <a:spAutoFit/>
          </a:bodyPr>
          <a:lstStyle/>
          <a:p>
            <a:pPr algn="ctr"/>
            <a:r>
              <a:rPr lang="sr-Cyrl-RS" sz="2400" b="1" dirty="0" smtClean="0"/>
              <a:t>Радиофармацеут</a:t>
            </a:r>
            <a:endParaRPr lang="en-US" sz="2400" b="1" dirty="0"/>
          </a:p>
        </p:txBody>
      </p:sp>
    </p:spTree>
    <p:extLst>
      <p:ext uri="{BB962C8B-B14F-4D97-AF65-F5344CB8AC3E}">
        <p14:creationId xmlns:p14="http://schemas.microsoft.com/office/powerpoint/2010/main" val="17440059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en-US" sz="2800" b="1" dirty="0"/>
              <a:t> </a:t>
            </a:r>
            <a:r>
              <a:rPr lang="ru-RU" sz="2800" b="1" dirty="0"/>
              <a:t> </a:t>
            </a:r>
            <a:r>
              <a:rPr lang="en-US" sz="2800" b="1" dirty="0"/>
              <a:t>I.1.</a:t>
            </a:r>
            <a:r>
              <a:rPr lang="ru-RU" sz="2800" b="1" dirty="0"/>
              <a:t> </a:t>
            </a:r>
            <a:r>
              <a:rPr lang="x-none" sz="2800" b="1" dirty="0"/>
              <a:t>2.ПРОИЗВ</a:t>
            </a:r>
            <a:r>
              <a:rPr lang="en-US" sz="2800" b="1" dirty="0"/>
              <a:t>O</a:t>
            </a:r>
            <a:r>
              <a:rPr lang="x-none" sz="2800" b="1" dirty="0"/>
              <a:t>ДЊА</a:t>
            </a:r>
            <a:r>
              <a:rPr lang="en-US" sz="2800" b="1" dirty="0"/>
              <a:t> </a:t>
            </a:r>
            <a:r>
              <a:rPr lang="x-none" sz="2800" b="1" dirty="0"/>
              <a:t>РАДИОФАРМАЦЕУТСКИХ</a:t>
            </a:r>
            <a:r>
              <a:rPr lang="en-US" sz="2800" b="1" dirty="0"/>
              <a:t> </a:t>
            </a:r>
            <a:r>
              <a:rPr lang="x-none" sz="2800" b="1" dirty="0"/>
              <a:t>ЛЕ</a:t>
            </a:r>
            <a:r>
              <a:rPr lang="en-US" sz="2800" b="1" dirty="0"/>
              <a:t>K</a:t>
            </a:r>
            <a:r>
              <a:rPr lang="x-none" sz="2800" b="1" dirty="0"/>
              <a:t>ОВА</a:t>
            </a:r>
            <a:r>
              <a:rPr lang="en-US" sz="2800" b="1" dirty="0"/>
              <a:t>(</a:t>
            </a:r>
            <a:r>
              <a:rPr lang="x-none" sz="2800" b="1" dirty="0"/>
              <a:t>4</a:t>
            </a:r>
            <a:r>
              <a:rPr lang="en-US" sz="2800" b="1" dirty="0"/>
              <a:t>) </a:t>
            </a:r>
            <a:r>
              <a:rPr lang="x-none" sz="2800" b="1" dirty="0"/>
              <a:t>(чл. 43-55)</a:t>
            </a:r>
            <a:endParaRPr lang="en-US" sz="2800" dirty="0"/>
          </a:p>
        </p:txBody>
      </p:sp>
      <p:sp>
        <p:nvSpPr>
          <p:cNvPr id="23555" name="Content Placeholder 2"/>
          <p:cNvSpPr>
            <a:spLocks noGrp="1"/>
          </p:cNvSpPr>
          <p:nvPr>
            <p:ph idx="1"/>
          </p:nvPr>
        </p:nvSpPr>
        <p:spPr>
          <a:xfrm>
            <a:off x="674914" y="1481138"/>
            <a:ext cx="10341429" cy="4525962"/>
          </a:xfrm>
        </p:spPr>
        <p:txBody>
          <a:bodyPr/>
          <a:lstStyle/>
          <a:p>
            <a:pPr eaLnBrk="1" hangingPunct="1">
              <a:buFont typeface="Arial" panose="020B0604020202020204" pitchFamily="34" charset="0"/>
              <a:buNone/>
            </a:pPr>
            <a:r>
              <a:rPr lang="sr-Latn-RS" altLang="sr-Latn-RS" sz="2600" i="1" dirty="0">
                <a:solidFill>
                  <a:srgbClr val="FF0000"/>
                </a:solidFill>
              </a:rPr>
              <a:t>Члан</a:t>
            </a:r>
            <a:r>
              <a:rPr lang="en-US" altLang="sr-Latn-RS" sz="2600" i="1" dirty="0">
                <a:solidFill>
                  <a:srgbClr val="FF0000"/>
                </a:solidFill>
              </a:rPr>
              <a:t> 46.</a:t>
            </a:r>
            <a:r>
              <a:rPr lang="sr-Latn-RS" altLang="sr-Latn-RS" sz="2600" i="1" dirty="0">
                <a:solidFill>
                  <a:srgbClr val="FF0000"/>
                </a:solidFill>
              </a:rPr>
              <a:t>-3</a:t>
            </a:r>
          </a:p>
          <a:p>
            <a:pPr algn="just" eaLnBrk="1" hangingPunct="1">
              <a:buFont typeface="Arial" panose="020B0604020202020204" pitchFamily="34" charset="0"/>
              <a:buNone/>
            </a:pPr>
            <a:r>
              <a:rPr lang="sr-Latn-RS" altLang="sr-Latn-RS" sz="2600" dirty="0"/>
              <a:t>    Поред</a:t>
            </a:r>
            <a:r>
              <a:rPr lang="vi-VN" altLang="sr-Latn-RS" sz="2600" dirty="0"/>
              <a:t> </a:t>
            </a:r>
            <a:r>
              <a:rPr lang="sr-Latn-RS" altLang="sr-Latn-RS" sz="2600" dirty="0"/>
              <a:t>услова</a:t>
            </a:r>
            <a:r>
              <a:rPr lang="vi-VN" altLang="sr-Latn-RS" sz="2600" dirty="0"/>
              <a:t> </a:t>
            </a:r>
            <a:r>
              <a:rPr lang="sr-Latn-RS" altLang="sr-Latn-RS" sz="2600" dirty="0"/>
              <a:t>из</a:t>
            </a:r>
            <a:r>
              <a:rPr lang="vi-VN" altLang="sr-Latn-RS" sz="2600" dirty="0"/>
              <a:t> </a:t>
            </a:r>
            <a:r>
              <a:rPr lang="sr-Latn-RS" altLang="sr-Latn-RS" sz="2600" dirty="0"/>
              <a:t>става</a:t>
            </a:r>
            <a:r>
              <a:rPr lang="vi-VN" altLang="sr-Latn-RS" sz="2600" dirty="0"/>
              <a:t> 2. </a:t>
            </a:r>
            <a:r>
              <a:rPr lang="sr-Latn-RS" altLang="sr-Latn-RS" sz="2600" dirty="0"/>
              <a:t>овог</a:t>
            </a:r>
            <a:r>
              <a:rPr lang="vi-VN" altLang="sr-Latn-RS" sz="2600" dirty="0"/>
              <a:t> </a:t>
            </a:r>
            <a:r>
              <a:rPr lang="sr-Latn-RS" altLang="sr-Latn-RS" sz="2600" dirty="0"/>
              <a:t>члана</a:t>
            </a:r>
            <a:r>
              <a:rPr lang="vi-VN" altLang="sr-Latn-RS" sz="2600" dirty="0"/>
              <a:t>, </a:t>
            </a:r>
            <a:r>
              <a:rPr lang="sr-Latn-RS" altLang="sr-Latn-RS" sz="2600" dirty="0"/>
              <a:t>произвођач</a:t>
            </a:r>
            <a:r>
              <a:rPr lang="vi-VN" altLang="sr-Latn-RS" sz="2600" dirty="0"/>
              <a:t> </a:t>
            </a:r>
            <a:r>
              <a:rPr lang="sr-Latn-RS" altLang="sr-Latn-RS" sz="2600" dirty="0"/>
              <a:t>радиофармацеутског</a:t>
            </a:r>
            <a:r>
              <a:rPr lang="vi-VN" altLang="sr-Latn-RS" sz="2600" dirty="0"/>
              <a:t> </a:t>
            </a:r>
            <a:r>
              <a:rPr lang="sr-Latn-RS" altLang="sr-Latn-RS" sz="2600" dirty="0"/>
              <a:t>лека</a:t>
            </a:r>
            <a:r>
              <a:rPr lang="vi-VN" altLang="sr-Latn-RS" sz="2600" dirty="0"/>
              <a:t> </a:t>
            </a:r>
            <a:r>
              <a:rPr lang="sr-Latn-RS" altLang="sr-Latn-RS" sz="2600" dirty="0"/>
              <a:t>мора</a:t>
            </a:r>
            <a:r>
              <a:rPr lang="vi-VN" altLang="sr-Latn-RS" sz="2600" dirty="0"/>
              <a:t> </a:t>
            </a:r>
            <a:r>
              <a:rPr lang="sr-Latn-RS" altLang="sr-Latn-RS" sz="2600" dirty="0"/>
              <a:t>да</a:t>
            </a:r>
            <a:r>
              <a:rPr lang="vi-VN" altLang="sr-Latn-RS" sz="2600" dirty="0"/>
              <a:t> </a:t>
            </a:r>
            <a:r>
              <a:rPr lang="sr-Latn-RS" altLang="sr-Latn-RS" sz="2600" dirty="0"/>
              <a:t>испуњава</a:t>
            </a:r>
            <a:r>
              <a:rPr lang="vi-VN" altLang="sr-Latn-RS" sz="2600" dirty="0"/>
              <a:t> </a:t>
            </a:r>
            <a:r>
              <a:rPr lang="sr-Latn-RS" altLang="sr-Latn-RS" sz="2600" dirty="0"/>
              <a:t>и</a:t>
            </a:r>
            <a:r>
              <a:rPr lang="vi-VN" altLang="sr-Latn-RS" sz="2600" dirty="0"/>
              <a:t> </a:t>
            </a:r>
            <a:r>
              <a:rPr lang="sr-Latn-RS" altLang="sr-Latn-RS" sz="2600" dirty="0"/>
              <a:t>посебне услове</a:t>
            </a:r>
            <a:r>
              <a:rPr lang="vi-VN" altLang="sr-Latn-RS" sz="2600" dirty="0"/>
              <a:t> </a:t>
            </a:r>
            <a:r>
              <a:rPr lang="sr-Latn-RS" altLang="sr-Latn-RS" sz="2600" dirty="0"/>
              <a:t>којима</a:t>
            </a:r>
            <a:r>
              <a:rPr lang="vi-VN" altLang="sr-Latn-RS" sz="2600" dirty="0"/>
              <a:t> </a:t>
            </a:r>
            <a:r>
              <a:rPr lang="sr-Latn-RS" altLang="sr-Latn-RS" sz="2600" dirty="0"/>
              <a:t>се</a:t>
            </a:r>
            <a:r>
              <a:rPr lang="vi-VN" altLang="sr-Latn-RS" sz="2600" dirty="0"/>
              <a:t> </a:t>
            </a:r>
            <a:r>
              <a:rPr lang="sr-Latn-RS" altLang="sr-Latn-RS" sz="2600" dirty="0">
                <a:solidFill>
                  <a:srgbClr val="FF0000"/>
                </a:solidFill>
              </a:rPr>
              <a:t>обезбеђује</a:t>
            </a:r>
            <a:r>
              <a:rPr lang="vi-VN" altLang="sr-Latn-RS" sz="2600" dirty="0">
                <a:solidFill>
                  <a:srgbClr val="FF0000"/>
                </a:solidFill>
              </a:rPr>
              <a:t> </a:t>
            </a:r>
            <a:r>
              <a:rPr lang="sr-Latn-RS" altLang="sr-Latn-RS" sz="2600" dirty="0">
                <a:solidFill>
                  <a:srgbClr val="FF0000"/>
                </a:solidFill>
              </a:rPr>
              <a:t>заштита</a:t>
            </a:r>
            <a:r>
              <a:rPr lang="vi-VN" altLang="sr-Latn-RS" sz="2600" dirty="0">
                <a:solidFill>
                  <a:srgbClr val="FF0000"/>
                </a:solidFill>
              </a:rPr>
              <a:t> </a:t>
            </a:r>
            <a:r>
              <a:rPr lang="sr-Latn-RS" altLang="sr-Latn-RS" sz="2600" dirty="0">
                <a:solidFill>
                  <a:srgbClr val="FF0000"/>
                </a:solidFill>
              </a:rPr>
              <a:t>од</a:t>
            </a:r>
            <a:r>
              <a:rPr lang="vi-VN" altLang="sr-Latn-RS" sz="2600" dirty="0">
                <a:solidFill>
                  <a:srgbClr val="FF0000"/>
                </a:solidFill>
              </a:rPr>
              <a:t> </a:t>
            </a:r>
            <a:r>
              <a:rPr lang="sr-Latn-RS" altLang="sr-Latn-RS" sz="2600" dirty="0">
                <a:solidFill>
                  <a:srgbClr val="FF0000"/>
                </a:solidFill>
              </a:rPr>
              <a:t>јонизујућег</a:t>
            </a:r>
            <a:r>
              <a:rPr lang="vi-VN" altLang="sr-Latn-RS" sz="2600" dirty="0">
                <a:solidFill>
                  <a:srgbClr val="FF0000"/>
                </a:solidFill>
              </a:rPr>
              <a:t> </a:t>
            </a:r>
            <a:r>
              <a:rPr lang="sr-Latn-RS" altLang="sr-Latn-RS" sz="2600" dirty="0">
                <a:solidFill>
                  <a:srgbClr val="FF0000"/>
                </a:solidFill>
              </a:rPr>
              <a:t>зрачења</a:t>
            </a:r>
            <a:r>
              <a:rPr lang="vi-VN" altLang="sr-Latn-RS" sz="2600" dirty="0">
                <a:solidFill>
                  <a:srgbClr val="FF0000"/>
                </a:solidFill>
              </a:rPr>
              <a:t>,</a:t>
            </a:r>
            <a:r>
              <a:rPr lang="vi-VN" altLang="sr-Latn-RS" sz="2600" dirty="0"/>
              <a:t> </a:t>
            </a:r>
            <a:r>
              <a:rPr lang="sr-Latn-RS" altLang="sr-Latn-RS" sz="2600" dirty="0"/>
              <a:t>у</a:t>
            </a:r>
            <a:r>
              <a:rPr lang="vi-VN" altLang="sr-Latn-RS" sz="2600" dirty="0"/>
              <a:t> </a:t>
            </a:r>
            <a:r>
              <a:rPr lang="sr-Latn-RS" altLang="sr-Latn-RS" sz="2600" dirty="0"/>
              <a:t>складу</a:t>
            </a:r>
            <a:r>
              <a:rPr lang="vi-VN" altLang="sr-Latn-RS" sz="2600" dirty="0"/>
              <a:t> </a:t>
            </a:r>
            <a:r>
              <a:rPr lang="sr-Latn-RS" altLang="sr-Latn-RS" sz="2600" dirty="0"/>
              <a:t>са</a:t>
            </a:r>
            <a:r>
              <a:rPr lang="vi-VN" altLang="sr-Latn-RS" sz="2600" dirty="0"/>
              <a:t> </a:t>
            </a:r>
            <a:r>
              <a:rPr lang="sr-Latn-RS" altLang="sr-Latn-RS" sz="2600" dirty="0"/>
              <a:t>прописима</a:t>
            </a:r>
            <a:r>
              <a:rPr lang="vi-VN" altLang="sr-Latn-RS" sz="2600" dirty="0"/>
              <a:t> </a:t>
            </a:r>
            <a:r>
              <a:rPr lang="sr-Latn-RS" altLang="sr-Latn-RS" sz="2600" dirty="0"/>
              <a:t>којима</a:t>
            </a:r>
            <a:r>
              <a:rPr lang="vi-VN" altLang="sr-Latn-RS" sz="2600" dirty="0"/>
              <a:t> </a:t>
            </a:r>
            <a:r>
              <a:rPr lang="sr-Latn-RS" altLang="sr-Latn-RS" sz="2600" dirty="0"/>
              <a:t>се</a:t>
            </a:r>
            <a:r>
              <a:rPr lang="vi-VN" altLang="sr-Latn-RS" sz="2600" dirty="0"/>
              <a:t> </a:t>
            </a:r>
            <a:r>
              <a:rPr lang="sr-Latn-RS" altLang="sr-Latn-RS" sz="2600" dirty="0"/>
              <a:t>уређује заштита</a:t>
            </a:r>
            <a:r>
              <a:rPr lang="en-US" altLang="sr-Latn-RS" sz="2600" dirty="0"/>
              <a:t> </a:t>
            </a:r>
            <a:r>
              <a:rPr lang="sr-Latn-RS" altLang="sr-Latn-RS" sz="2600" dirty="0"/>
              <a:t>од</a:t>
            </a:r>
            <a:r>
              <a:rPr lang="en-US" altLang="sr-Latn-RS" sz="2600" dirty="0"/>
              <a:t> </a:t>
            </a:r>
            <a:r>
              <a:rPr lang="sr-Latn-RS" altLang="sr-Latn-RS" sz="2600" dirty="0"/>
              <a:t>јонизујућег</a:t>
            </a:r>
            <a:r>
              <a:rPr lang="en-US" altLang="sr-Latn-RS" sz="2600" dirty="0"/>
              <a:t> </a:t>
            </a:r>
            <a:r>
              <a:rPr lang="sr-Latn-RS" altLang="sr-Latn-RS" sz="2600" dirty="0"/>
              <a:t>зрачења</a:t>
            </a:r>
            <a:r>
              <a:rPr lang="en-US" altLang="sr-Latn-RS" sz="2600" dirty="0"/>
              <a:t>.</a:t>
            </a:r>
          </a:p>
          <a:p>
            <a:pPr algn="just" eaLnBrk="1" hangingPunct="1">
              <a:buFont typeface="Arial" panose="020B0604020202020204" pitchFamily="34" charset="0"/>
              <a:buNone/>
            </a:pPr>
            <a:r>
              <a:rPr lang="sr-Latn-RS" altLang="sr-Latn-RS" sz="2600" dirty="0"/>
              <a:t>    Производња</a:t>
            </a:r>
            <a:r>
              <a:rPr lang="en-US" altLang="sr-Latn-RS" sz="2600" dirty="0"/>
              <a:t> </a:t>
            </a:r>
            <a:r>
              <a:rPr lang="sr-Latn-RS" altLang="sr-Latn-RS" sz="2600" dirty="0"/>
              <a:t>различитих</a:t>
            </a:r>
            <a:r>
              <a:rPr lang="en-US" altLang="sr-Latn-RS" sz="2600" dirty="0"/>
              <a:t> </a:t>
            </a:r>
            <a:r>
              <a:rPr lang="sr-Latn-RS" altLang="sr-Latn-RS" sz="2600" dirty="0"/>
              <a:t>радиофармацеутских</a:t>
            </a:r>
            <a:r>
              <a:rPr lang="en-US" altLang="sr-Latn-RS" sz="2600" dirty="0"/>
              <a:t> </a:t>
            </a:r>
            <a:r>
              <a:rPr lang="sr-Latn-RS" altLang="sr-Latn-RS" sz="2600" dirty="0"/>
              <a:t>лекова</a:t>
            </a:r>
            <a:r>
              <a:rPr lang="en-US" altLang="sr-Latn-RS" sz="2600" dirty="0"/>
              <a:t> </a:t>
            </a:r>
            <a:r>
              <a:rPr lang="sr-Latn-RS" altLang="sr-Latn-RS" sz="2600" dirty="0"/>
              <a:t>на</a:t>
            </a:r>
            <a:r>
              <a:rPr lang="en-US" altLang="sr-Latn-RS" sz="2600" dirty="0"/>
              <a:t> </a:t>
            </a:r>
            <a:r>
              <a:rPr lang="sr-Latn-RS" altLang="sr-Latn-RS" sz="2600" dirty="0"/>
              <a:t>истом</a:t>
            </a:r>
            <a:r>
              <a:rPr lang="en-US" altLang="sr-Latn-RS" sz="2600" dirty="0"/>
              <a:t> </a:t>
            </a:r>
            <a:r>
              <a:rPr lang="sr-Latn-RS" altLang="sr-Latn-RS" sz="2600" dirty="0"/>
              <a:t>радном</a:t>
            </a:r>
            <a:r>
              <a:rPr lang="en-US" altLang="sr-Latn-RS" sz="2600" dirty="0"/>
              <a:t> </a:t>
            </a:r>
            <a:r>
              <a:rPr lang="sr-Latn-RS" altLang="sr-Latn-RS" sz="2600" dirty="0"/>
              <a:t>месту</a:t>
            </a:r>
            <a:r>
              <a:rPr lang="en-US" altLang="sr-Latn-RS" sz="2600" dirty="0"/>
              <a:t> </a:t>
            </a:r>
            <a:r>
              <a:rPr lang="sr-Latn-RS" altLang="sr-Latn-RS" sz="2600" dirty="0"/>
              <a:t>и</a:t>
            </a:r>
            <a:r>
              <a:rPr lang="en-US" altLang="sr-Latn-RS" sz="2600" dirty="0"/>
              <a:t> </a:t>
            </a:r>
            <a:r>
              <a:rPr lang="sr-Latn-RS" altLang="sr-Latn-RS" sz="2600" dirty="0"/>
              <a:t>у</a:t>
            </a:r>
            <a:r>
              <a:rPr lang="en-US" altLang="sr-Latn-RS" sz="2600" dirty="0"/>
              <a:t> </a:t>
            </a:r>
            <a:r>
              <a:rPr lang="sr-Latn-RS" altLang="sr-Latn-RS" sz="2600" dirty="0"/>
              <a:t>исто</a:t>
            </a:r>
            <a:r>
              <a:rPr lang="en-US" altLang="sr-Latn-RS" sz="2600" dirty="0"/>
              <a:t> </a:t>
            </a:r>
            <a:r>
              <a:rPr lang="sr-Latn-RS" altLang="sr-Latn-RS" sz="2600" dirty="0"/>
              <a:t>време</a:t>
            </a:r>
            <a:r>
              <a:rPr lang="en-US" altLang="sr-Latn-RS" sz="2600" dirty="0"/>
              <a:t> </a:t>
            </a:r>
            <a:r>
              <a:rPr lang="sr-Latn-RS" altLang="sr-Latn-RS" sz="2600" dirty="0"/>
              <a:t>мора</a:t>
            </a:r>
            <a:r>
              <a:rPr lang="en-US" altLang="sr-Latn-RS" sz="2600" dirty="0"/>
              <a:t> </a:t>
            </a:r>
            <a:r>
              <a:rPr lang="sr-Latn-RS" altLang="sr-Latn-RS" sz="2600" dirty="0"/>
              <a:t>да</a:t>
            </a:r>
            <a:r>
              <a:rPr lang="en-US" altLang="sr-Latn-RS" sz="2600" dirty="0"/>
              <a:t> </a:t>
            </a:r>
            <a:r>
              <a:rPr lang="sr-Latn-RS" altLang="sr-Latn-RS" sz="2600" dirty="0"/>
              <a:t>се</a:t>
            </a:r>
            <a:r>
              <a:rPr lang="en-US" altLang="sr-Latn-RS" sz="2600" dirty="0"/>
              <a:t> </a:t>
            </a:r>
            <a:r>
              <a:rPr lang="sr-Latn-RS" altLang="sr-Latn-RS" sz="2600" dirty="0"/>
              <a:t>избегава</a:t>
            </a:r>
            <a:r>
              <a:rPr lang="en-US" altLang="sr-Latn-RS" sz="2600" dirty="0"/>
              <a:t> </a:t>
            </a:r>
            <a:r>
              <a:rPr lang="sr-Latn-RS" altLang="sr-Latn-RS" sz="2600" dirty="0"/>
              <a:t>како</a:t>
            </a:r>
            <a:r>
              <a:rPr lang="en-US" altLang="sr-Latn-RS" sz="2600" dirty="0"/>
              <a:t> </a:t>
            </a:r>
            <a:r>
              <a:rPr lang="sr-Latn-RS" altLang="sr-Latn-RS" sz="2600" dirty="0"/>
              <a:t>би</a:t>
            </a:r>
            <a:r>
              <a:rPr lang="en-US" altLang="sr-Latn-RS" sz="2600" dirty="0"/>
              <a:t> </a:t>
            </a:r>
            <a:r>
              <a:rPr lang="sr-Latn-RS" altLang="sr-Latn-RS" sz="2600" dirty="0"/>
              <a:t>се</a:t>
            </a:r>
            <a:r>
              <a:rPr lang="en-US" altLang="sr-Latn-RS" sz="2600" dirty="0"/>
              <a:t> </a:t>
            </a:r>
            <a:r>
              <a:rPr lang="sr-Latn-RS" altLang="sr-Latn-RS" sz="2600" dirty="0"/>
              <a:t>на</a:t>
            </a:r>
            <a:r>
              <a:rPr lang="en-US" altLang="sr-Latn-RS" sz="2600" dirty="0"/>
              <a:t> </a:t>
            </a:r>
            <a:r>
              <a:rPr lang="sr-Latn-RS" altLang="sr-Latn-RS" sz="2600" dirty="0"/>
              <a:t>најмању</a:t>
            </a:r>
            <a:r>
              <a:rPr lang="en-US" altLang="sr-Latn-RS" sz="2600" dirty="0"/>
              <a:t> </a:t>
            </a:r>
            <a:r>
              <a:rPr lang="sr-Latn-RS" altLang="sr-Latn-RS" sz="2600" dirty="0"/>
              <a:t>могућу</a:t>
            </a:r>
            <a:r>
              <a:rPr lang="en-US" altLang="sr-Latn-RS" sz="2600" dirty="0"/>
              <a:t> </a:t>
            </a:r>
            <a:r>
              <a:rPr lang="sr-Latn-RS" altLang="sr-Latn-RS" sz="2600" dirty="0"/>
              <a:t>меру</a:t>
            </a:r>
            <a:r>
              <a:rPr lang="en-US" altLang="sr-Latn-RS" sz="2600" dirty="0"/>
              <a:t> </a:t>
            </a:r>
            <a:r>
              <a:rPr lang="sr-Latn-RS" altLang="sr-Latn-RS" sz="2600" dirty="0"/>
              <a:t>свео</a:t>
            </a:r>
            <a:r>
              <a:rPr lang="en-US" altLang="sr-Latn-RS" sz="2600" dirty="0"/>
              <a:t> </a:t>
            </a:r>
            <a:r>
              <a:rPr lang="sr-Latn-RS" altLang="sr-Latn-RS" sz="2600" dirty="0"/>
              <a:t>ризик</a:t>
            </a:r>
            <a:r>
              <a:rPr lang="en-US" altLang="sr-Latn-RS" sz="2600" dirty="0"/>
              <a:t> </a:t>
            </a:r>
            <a:r>
              <a:rPr lang="sr-Latn-RS" altLang="sr-Latn-RS" sz="2600" dirty="0"/>
              <a:t>унакрсне</a:t>
            </a:r>
            <a:r>
              <a:rPr lang="en-US" altLang="sr-Latn-RS" sz="2600" dirty="0"/>
              <a:t> </a:t>
            </a:r>
            <a:r>
              <a:rPr lang="sr-Latn-RS" altLang="sr-Latn-RS" sz="2600" dirty="0"/>
              <a:t>контаминације</a:t>
            </a:r>
            <a:r>
              <a:rPr lang="en-US" altLang="sr-Latn-RS" sz="2600" dirty="0"/>
              <a:t> </a:t>
            </a:r>
            <a:r>
              <a:rPr lang="sr-Latn-RS" altLang="sr-Latn-RS" sz="2600" dirty="0"/>
              <a:t>или</a:t>
            </a:r>
            <a:r>
              <a:rPr lang="en-US" altLang="sr-Latn-RS" sz="2600" dirty="0"/>
              <a:t> </a:t>
            </a:r>
            <a:r>
              <a:rPr lang="sr-Latn-RS" altLang="sr-Latn-RS" sz="2600" dirty="0"/>
              <a:t>замене</a:t>
            </a:r>
            <a:r>
              <a:rPr lang="en-US" altLang="sr-Latn-RS" sz="2600" dirty="0"/>
              <a:t>.</a:t>
            </a:r>
          </a:p>
          <a:p>
            <a:pPr eaLnBrk="1" hangingPunct="1">
              <a:buFont typeface="Arial" panose="020B0604020202020204" pitchFamily="34" charset="0"/>
              <a:buNone/>
            </a:pPr>
            <a:endParaRPr lang="en-US" altLang="sr-Latn-RS" sz="2600" dirty="0"/>
          </a:p>
        </p:txBody>
      </p:sp>
    </p:spTree>
    <p:extLst>
      <p:ext uri="{BB962C8B-B14F-4D97-AF65-F5344CB8AC3E}">
        <p14:creationId xmlns:p14="http://schemas.microsoft.com/office/powerpoint/2010/main" val="1497619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ru-RU" altLang="sr-Latn-RS" sz="3200" b="1"/>
              <a:t> </a:t>
            </a:r>
            <a:r>
              <a:rPr lang="en-US" altLang="sr-Latn-RS" sz="2400" b="1"/>
              <a:t>I.1.</a:t>
            </a:r>
            <a:r>
              <a:rPr lang="ru-RU" altLang="sr-Latn-RS" sz="2400" b="1"/>
              <a:t> </a:t>
            </a:r>
            <a:r>
              <a:rPr lang="en-US" altLang="sr-Latn-RS" sz="2400" b="1"/>
              <a:t>2. ПРОИЗВОДЊА РАДИОФАРМАЦЕУТСКИХ ЛЕКОВА (5) (чл. 43-55)</a:t>
            </a:r>
            <a:endParaRPr lang="en-US" altLang="sr-Latn-RS" sz="2400"/>
          </a:p>
        </p:txBody>
      </p:sp>
      <p:sp>
        <p:nvSpPr>
          <p:cNvPr id="24579" name="Content Placeholder 2"/>
          <p:cNvSpPr>
            <a:spLocks noGrp="1"/>
          </p:cNvSpPr>
          <p:nvPr>
            <p:ph idx="1"/>
          </p:nvPr>
        </p:nvSpPr>
        <p:spPr>
          <a:xfrm>
            <a:off x="598714" y="1398589"/>
            <a:ext cx="9600974" cy="4530725"/>
          </a:xfrm>
        </p:spPr>
        <p:txBody>
          <a:bodyPr/>
          <a:lstStyle/>
          <a:p>
            <a:pPr eaLnBrk="1" hangingPunct="1">
              <a:buFont typeface="Arial" panose="020B0604020202020204" pitchFamily="34" charset="0"/>
              <a:buNone/>
            </a:pPr>
            <a:r>
              <a:rPr lang="sr-Latn-RS" altLang="sr-Latn-RS" sz="2600" dirty="0">
                <a:solidFill>
                  <a:srgbClr val="FF0000"/>
                </a:solidFill>
              </a:rPr>
              <a:t>г</a:t>
            </a:r>
            <a:r>
              <a:rPr lang="en-US" altLang="sr-Latn-RS" sz="2600" dirty="0">
                <a:solidFill>
                  <a:srgbClr val="FF0000"/>
                </a:solidFill>
              </a:rPr>
              <a:t>) </a:t>
            </a:r>
            <a:r>
              <a:rPr lang="sr-Latn-RS" altLang="sr-Latn-RS" sz="2600" dirty="0">
                <a:solidFill>
                  <a:srgbClr val="FF0000"/>
                </a:solidFill>
              </a:rPr>
              <a:t>Простор</a:t>
            </a:r>
            <a:r>
              <a:rPr lang="en-US" altLang="sr-Latn-RS" sz="2600" dirty="0">
                <a:solidFill>
                  <a:srgbClr val="FF0000"/>
                </a:solidFill>
              </a:rPr>
              <a:t> </a:t>
            </a:r>
            <a:r>
              <a:rPr lang="sr-Latn-RS" altLang="sr-Latn-RS" sz="2600" dirty="0">
                <a:solidFill>
                  <a:srgbClr val="FF0000"/>
                </a:solidFill>
              </a:rPr>
              <a:t>за</a:t>
            </a:r>
            <a:r>
              <a:rPr lang="en-US" altLang="sr-Latn-RS" sz="2600" dirty="0">
                <a:solidFill>
                  <a:srgbClr val="FF0000"/>
                </a:solidFill>
              </a:rPr>
              <a:t> </a:t>
            </a:r>
            <a:r>
              <a:rPr lang="sr-Latn-RS" altLang="sr-Latn-RS" sz="2600" dirty="0">
                <a:solidFill>
                  <a:srgbClr val="FF0000"/>
                </a:solidFill>
              </a:rPr>
              <a:t>производњу</a:t>
            </a:r>
            <a:r>
              <a:rPr lang="en-US" altLang="sr-Latn-RS" sz="2600" dirty="0">
                <a:solidFill>
                  <a:srgbClr val="FF0000"/>
                </a:solidFill>
              </a:rPr>
              <a:t> </a:t>
            </a:r>
            <a:r>
              <a:rPr lang="sr-Latn-RS" altLang="sr-Latn-RS" sz="2600" dirty="0">
                <a:solidFill>
                  <a:srgbClr val="FF0000"/>
                </a:solidFill>
              </a:rPr>
              <a:t>стерилних</a:t>
            </a:r>
            <a:r>
              <a:rPr lang="en-US" altLang="sr-Latn-RS" sz="2600" dirty="0">
                <a:solidFill>
                  <a:srgbClr val="FF0000"/>
                </a:solidFill>
              </a:rPr>
              <a:t> </a:t>
            </a:r>
            <a:r>
              <a:rPr lang="sr-Latn-RS" altLang="sr-Latn-RS" sz="2600" dirty="0">
                <a:solidFill>
                  <a:srgbClr val="FF0000"/>
                </a:solidFill>
              </a:rPr>
              <a:t>радиофармацеутских</a:t>
            </a:r>
            <a:r>
              <a:rPr lang="en-US" altLang="sr-Latn-RS" sz="2600" dirty="0">
                <a:solidFill>
                  <a:srgbClr val="FF0000"/>
                </a:solidFill>
              </a:rPr>
              <a:t> </a:t>
            </a:r>
            <a:r>
              <a:rPr lang="sr-Latn-RS" altLang="sr-Latn-RS" sz="2600" dirty="0">
                <a:solidFill>
                  <a:srgbClr val="FF0000"/>
                </a:solidFill>
              </a:rPr>
              <a:t>лекова</a:t>
            </a:r>
            <a:endParaRPr lang="en-US" altLang="sr-Latn-RS" sz="2600" dirty="0">
              <a:solidFill>
                <a:srgbClr val="FF0000"/>
              </a:solidFill>
            </a:endParaRPr>
          </a:p>
          <a:p>
            <a:pPr eaLnBrk="1" hangingPunct="1">
              <a:buFont typeface="Arial" panose="020B0604020202020204" pitchFamily="34" charset="0"/>
              <a:buNone/>
            </a:pPr>
            <a:r>
              <a:rPr lang="sr-Latn-RS" altLang="sr-Latn-RS" sz="2600" dirty="0">
                <a:solidFill>
                  <a:srgbClr val="FF0000"/>
                </a:solidFill>
              </a:rPr>
              <a:t>Члан</a:t>
            </a:r>
            <a:r>
              <a:rPr lang="en-US" altLang="sr-Latn-RS" sz="2600" dirty="0">
                <a:solidFill>
                  <a:srgbClr val="FF0000"/>
                </a:solidFill>
              </a:rPr>
              <a:t> 47.</a:t>
            </a:r>
          </a:p>
          <a:p>
            <a:pPr algn="just" eaLnBrk="1" hangingPunct="1">
              <a:buFont typeface="Arial" panose="020B0604020202020204" pitchFamily="34" charset="0"/>
              <a:buNone/>
            </a:pPr>
            <a:r>
              <a:rPr lang="sr-Latn-RS" altLang="sr-Latn-RS" sz="2600" dirty="0"/>
              <a:t>      За</a:t>
            </a:r>
            <a:r>
              <a:rPr lang="en-US" altLang="sr-Latn-RS" sz="2600" dirty="0"/>
              <a:t> </a:t>
            </a:r>
            <a:r>
              <a:rPr lang="sr-Latn-RS" altLang="sr-Latn-RS" sz="2600" dirty="0"/>
              <a:t>стерилне</a:t>
            </a:r>
            <a:r>
              <a:rPr lang="en-US" altLang="sr-Latn-RS" sz="2600" dirty="0"/>
              <a:t> </a:t>
            </a:r>
            <a:r>
              <a:rPr lang="sr-Latn-RS" altLang="sr-Latn-RS" sz="2600" dirty="0"/>
              <a:t>радиофармацеутске</a:t>
            </a:r>
            <a:r>
              <a:rPr lang="en-US" altLang="sr-Latn-RS" sz="2600" dirty="0"/>
              <a:t> </a:t>
            </a:r>
            <a:r>
              <a:rPr lang="sr-Latn-RS" altLang="sr-Latn-RS" sz="2600" dirty="0"/>
              <a:t>лекове</a:t>
            </a:r>
            <a:r>
              <a:rPr lang="en-US" altLang="sr-Latn-RS" sz="2600" dirty="0"/>
              <a:t> </a:t>
            </a:r>
            <a:r>
              <a:rPr lang="sr-Latn-RS" altLang="sr-Latn-RS" sz="2600" dirty="0"/>
              <a:t>простор</a:t>
            </a:r>
            <a:r>
              <a:rPr lang="en-US" altLang="sr-Latn-RS" sz="2600" dirty="0"/>
              <a:t> </a:t>
            </a:r>
            <a:r>
              <a:rPr lang="sr-Latn-RS" altLang="sr-Latn-RS" sz="2600" dirty="0"/>
              <a:t>за</a:t>
            </a:r>
            <a:r>
              <a:rPr lang="en-US" altLang="sr-Latn-RS" sz="2600" dirty="0"/>
              <a:t> </a:t>
            </a:r>
            <a:r>
              <a:rPr lang="sr-Latn-RS" altLang="sr-Latn-RS" sz="2600" dirty="0"/>
              <a:t>производњу</a:t>
            </a:r>
            <a:r>
              <a:rPr lang="en-US" altLang="sr-Latn-RS" sz="2600" dirty="0"/>
              <a:t> (</a:t>
            </a:r>
            <a:r>
              <a:rPr lang="sr-Latn-RS" altLang="sr-Latn-RS" sz="2600" dirty="0"/>
              <a:t>производна</a:t>
            </a:r>
            <a:r>
              <a:rPr lang="en-US" altLang="sr-Latn-RS" sz="2600" dirty="0"/>
              <a:t> </a:t>
            </a:r>
            <a:r>
              <a:rPr lang="sr-Latn-RS" altLang="sr-Latn-RS" sz="2600" dirty="0"/>
              <a:t>зона</a:t>
            </a:r>
            <a:r>
              <a:rPr lang="en-US" altLang="sr-Latn-RS" sz="2600" dirty="0"/>
              <a:t>) </a:t>
            </a:r>
            <a:r>
              <a:rPr lang="sr-Latn-RS" altLang="sr-Latn-RS" sz="2600" dirty="0"/>
              <a:t>мора</a:t>
            </a:r>
            <a:r>
              <a:rPr lang="en-US" altLang="sr-Latn-RS" sz="2600" dirty="0"/>
              <a:t> </a:t>
            </a:r>
            <a:r>
              <a:rPr lang="sr-Latn-RS" altLang="sr-Latn-RS" sz="2600" dirty="0"/>
              <a:t>да</a:t>
            </a:r>
            <a:r>
              <a:rPr lang="en-US" altLang="sr-Latn-RS" sz="2600" dirty="0"/>
              <a:t> </a:t>
            </a:r>
            <a:r>
              <a:rPr lang="sr-Latn-RS" altLang="sr-Latn-RS" sz="2600" dirty="0"/>
              <a:t>одговара условима</a:t>
            </a:r>
            <a:r>
              <a:rPr lang="vi-VN" altLang="sr-Latn-RS" sz="2600" dirty="0"/>
              <a:t> </a:t>
            </a:r>
            <a:r>
              <a:rPr lang="sr-Latn-RS" altLang="sr-Latn-RS" sz="2600" dirty="0"/>
              <a:t>средине</a:t>
            </a:r>
            <a:r>
              <a:rPr lang="vi-VN" altLang="sr-Latn-RS" sz="2600" dirty="0"/>
              <a:t> </a:t>
            </a:r>
            <a:r>
              <a:rPr lang="sr-Latn-RS" altLang="sr-Latn-RS" sz="2600" dirty="0"/>
              <a:t>прописаним</a:t>
            </a:r>
            <a:r>
              <a:rPr lang="vi-VN" altLang="sr-Latn-RS" sz="2600" dirty="0"/>
              <a:t> </a:t>
            </a:r>
            <a:r>
              <a:rPr lang="sr-Latn-RS" altLang="sr-Latn-RS" sz="2600" dirty="0"/>
              <a:t>за</a:t>
            </a:r>
            <a:r>
              <a:rPr lang="vi-VN" altLang="sr-Latn-RS" sz="2600" dirty="0"/>
              <a:t> </a:t>
            </a:r>
            <a:r>
              <a:rPr lang="sr-Latn-RS" altLang="sr-Latn-RS" sz="2600" dirty="0"/>
              <a:t>стерилне</a:t>
            </a:r>
            <a:r>
              <a:rPr lang="vi-VN" altLang="sr-Latn-RS" sz="2600" dirty="0"/>
              <a:t> </a:t>
            </a:r>
            <a:r>
              <a:rPr lang="sr-Latn-RS" altLang="sr-Latn-RS" sz="2600" dirty="0"/>
              <a:t>лекове</a:t>
            </a:r>
            <a:r>
              <a:rPr lang="vi-VN" altLang="sr-Latn-RS" sz="2600" dirty="0"/>
              <a:t> </a:t>
            </a:r>
            <a:r>
              <a:rPr lang="sr-Latn-RS" altLang="sr-Latn-RS" sz="2600" dirty="0"/>
              <a:t>ради</a:t>
            </a:r>
            <a:r>
              <a:rPr lang="vi-VN" altLang="sr-Latn-RS" sz="2600" dirty="0"/>
              <a:t> </a:t>
            </a:r>
            <a:r>
              <a:rPr lang="sr-Latn-RS" altLang="sr-Latn-RS" sz="2600" dirty="0"/>
              <a:t>свођења</a:t>
            </a:r>
            <a:r>
              <a:rPr lang="vi-VN" altLang="sr-Latn-RS" sz="2600" dirty="0"/>
              <a:t> </a:t>
            </a:r>
            <a:r>
              <a:rPr lang="sr-Latn-RS" altLang="sr-Latn-RS" sz="2600" dirty="0"/>
              <a:t>на</a:t>
            </a:r>
            <a:r>
              <a:rPr lang="vi-VN" altLang="sr-Latn-RS" sz="2600" dirty="0"/>
              <a:t> </a:t>
            </a:r>
            <a:r>
              <a:rPr lang="sr-Latn-RS" altLang="sr-Latn-RS" sz="2600" dirty="0"/>
              <a:t>најмању</a:t>
            </a:r>
            <a:r>
              <a:rPr lang="vi-VN" altLang="sr-Latn-RS" sz="2600" dirty="0"/>
              <a:t> </a:t>
            </a:r>
            <a:r>
              <a:rPr lang="sr-Latn-RS" altLang="sr-Latn-RS" sz="2600" dirty="0"/>
              <a:t>могућу</a:t>
            </a:r>
            <a:r>
              <a:rPr lang="vi-VN" altLang="sr-Latn-RS" sz="2600" dirty="0"/>
              <a:t> </a:t>
            </a:r>
            <a:r>
              <a:rPr lang="sr-Latn-RS" altLang="sr-Latn-RS" sz="2600" dirty="0"/>
              <a:t>меру</a:t>
            </a:r>
            <a:r>
              <a:rPr lang="vi-VN" altLang="sr-Latn-RS" sz="2600" dirty="0"/>
              <a:t> </a:t>
            </a:r>
            <a:r>
              <a:rPr lang="sr-Latn-RS" altLang="sr-Latn-RS" sz="2600" dirty="0"/>
              <a:t>ризика</a:t>
            </a:r>
            <a:r>
              <a:rPr lang="vi-VN" altLang="sr-Latn-RS" sz="2600" dirty="0"/>
              <a:t> </a:t>
            </a:r>
            <a:r>
              <a:rPr lang="sr-Latn-RS" altLang="sr-Latn-RS" sz="2600" dirty="0"/>
              <a:t>од</a:t>
            </a:r>
            <a:r>
              <a:rPr lang="en-US" altLang="sr-Latn-RS" sz="2600" dirty="0"/>
              <a:t> </a:t>
            </a:r>
            <a:r>
              <a:rPr lang="sr-Latn-RS" altLang="sr-Latn-RS" sz="2600" dirty="0">
                <a:solidFill>
                  <a:srgbClr val="FF0000"/>
                </a:solidFill>
              </a:rPr>
              <a:t>микробиолошке</a:t>
            </a:r>
            <a:r>
              <a:rPr lang="en-US" altLang="sr-Latn-RS" sz="2600" dirty="0">
                <a:solidFill>
                  <a:srgbClr val="FF0000"/>
                </a:solidFill>
              </a:rPr>
              <a:t> </a:t>
            </a:r>
            <a:r>
              <a:rPr lang="sr-Latn-RS" altLang="sr-Latn-RS" sz="2600" dirty="0">
                <a:solidFill>
                  <a:srgbClr val="FF0000"/>
                </a:solidFill>
              </a:rPr>
              <a:t>контаминације</a:t>
            </a:r>
            <a:r>
              <a:rPr lang="en-US" altLang="sr-Latn-RS" sz="2600" dirty="0"/>
              <a:t>, </a:t>
            </a:r>
            <a:r>
              <a:rPr lang="sr-Latn-RS" altLang="sr-Latn-RS" sz="2600" dirty="0"/>
              <a:t>као</a:t>
            </a:r>
            <a:r>
              <a:rPr lang="en-US" altLang="sr-Latn-RS" sz="2600" dirty="0"/>
              <a:t> </a:t>
            </a:r>
            <a:r>
              <a:rPr lang="sr-Latn-RS" altLang="sr-Latn-RS" sz="2600" dirty="0"/>
              <a:t>и</a:t>
            </a:r>
            <a:r>
              <a:rPr lang="en-US" altLang="sr-Latn-RS" sz="2600" dirty="0"/>
              <a:t> </a:t>
            </a:r>
            <a:r>
              <a:rPr lang="sr-Latn-RS" altLang="sr-Latn-RS" sz="2600" dirty="0"/>
              <a:t>контаминације</a:t>
            </a:r>
            <a:r>
              <a:rPr lang="en-US" altLang="sr-Latn-RS" sz="2600" dirty="0"/>
              <a:t> </a:t>
            </a:r>
            <a:r>
              <a:rPr lang="sr-Latn-RS" altLang="sr-Latn-RS" sz="2600" dirty="0">
                <a:solidFill>
                  <a:srgbClr val="FF0000"/>
                </a:solidFill>
              </a:rPr>
              <a:t>честицама</a:t>
            </a:r>
            <a:r>
              <a:rPr lang="en-US" altLang="sr-Latn-RS" sz="2600" dirty="0">
                <a:solidFill>
                  <a:srgbClr val="FF0000"/>
                </a:solidFill>
              </a:rPr>
              <a:t> </a:t>
            </a:r>
            <a:r>
              <a:rPr lang="sr-Latn-RS" altLang="sr-Latn-RS" sz="2600" dirty="0">
                <a:solidFill>
                  <a:srgbClr val="FF0000"/>
                </a:solidFill>
              </a:rPr>
              <a:t>и</a:t>
            </a:r>
            <a:r>
              <a:rPr lang="en-US" altLang="sr-Latn-RS" sz="2600" dirty="0">
                <a:solidFill>
                  <a:srgbClr val="FF0000"/>
                </a:solidFill>
              </a:rPr>
              <a:t> </a:t>
            </a:r>
            <a:r>
              <a:rPr lang="sr-Latn-RS" altLang="sr-Latn-RS" sz="2600" dirty="0">
                <a:solidFill>
                  <a:srgbClr val="FF0000"/>
                </a:solidFill>
              </a:rPr>
              <a:t>пирогеним</a:t>
            </a:r>
            <a:r>
              <a:rPr lang="en-US" altLang="sr-Latn-RS" sz="2600" dirty="0">
                <a:solidFill>
                  <a:srgbClr val="FF0000"/>
                </a:solidFill>
              </a:rPr>
              <a:t> </a:t>
            </a:r>
            <a:r>
              <a:rPr lang="sr-Latn-RS" altLang="sr-Latn-RS" sz="2600" dirty="0">
                <a:solidFill>
                  <a:srgbClr val="FF0000"/>
                </a:solidFill>
              </a:rPr>
              <a:t>материјама</a:t>
            </a:r>
            <a:r>
              <a:rPr lang="en-US" altLang="sr-Latn-RS" sz="2600" dirty="0">
                <a:solidFill>
                  <a:srgbClr val="FF0000"/>
                </a:solidFill>
              </a:rPr>
              <a:t>.</a:t>
            </a:r>
          </a:p>
        </p:txBody>
      </p:sp>
    </p:spTree>
    <p:extLst>
      <p:ext uri="{BB962C8B-B14F-4D97-AF65-F5344CB8AC3E}">
        <p14:creationId xmlns:p14="http://schemas.microsoft.com/office/powerpoint/2010/main" val="35544540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ru-RU" altLang="sr-Latn-RS" sz="3200" b="1"/>
              <a:t> </a:t>
            </a:r>
            <a:r>
              <a:rPr lang="en-US" altLang="sr-Latn-RS" sz="2400" b="1"/>
              <a:t>I.1.</a:t>
            </a:r>
            <a:r>
              <a:rPr lang="ru-RU" altLang="sr-Latn-RS" sz="2400" b="1"/>
              <a:t> </a:t>
            </a:r>
            <a:r>
              <a:rPr lang="en-US" altLang="sr-Latn-RS" sz="2400" b="1"/>
              <a:t>2. ПРОИЗВОДЊА РАДИОФАРМАЦЕУТСКИХ ЛЕКОВА (5) (чл. 43-55)</a:t>
            </a:r>
            <a:endParaRPr lang="en-US" altLang="sr-Latn-RS" sz="2400"/>
          </a:p>
        </p:txBody>
      </p:sp>
      <p:sp>
        <p:nvSpPr>
          <p:cNvPr id="25603" name="Content Placeholder 2"/>
          <p:cNvSpPr>
            <a:spLocks noGrp="1"/>
          </p:cNvSpPr>
          <p:nvPr>
            <p:ph idx="1"/>
          </p:nvPr>
        </p:nvSpPr>
        <p:spPr>
          <a:xfrm>
            <a:off x="838200" y="1398589"/>
            <a:ext cx="9361489" cy="4530725"/>
          </a:xfrm>
        </p:spPr>
        <p:txBody>
          <a:bodyPr/>
          <a:lstStyle/>
          <a:p>
            <a:pPr algn="just" eaLnBrk="1" hangingPunct="1">
              <a:buFont typeface="Arial" panose="020B0604020202020204" pitchFamily="34" charset="0"/>
              <a:buNone/>
            </a:pPr>
            <a:r>
              <a:rPr lang="sr-Latn-RS" altLang="sr-Latn-RS" sz="2600" dirty="0">
                <a:solidFill>
                  <a:srgbClr val="FF0000"/>
                </a:solidFill>
              </a:rPr>
              <a:t>д</a:t>
            </a:r>
            <a:r>
              <a:rPr lang="en-US" altLang="sr-Latn-RS" sz="2600" dirty="0">
                <a:solidFill>
                  <a:srgbClr val="FF0000"/>
                </a:solidFill>
              </a:rPr>
              <a:t>) </a:t>
            </a:r>
            <a:r>
              <a:rPr lang="sr-Latn-RS" altLang="sr-Latn-RS" sz="2600" dirty="0">
                <a:solidFill>
                  <a:srgbClr val="FF0000"/>
                </a:solidFill>
              </a:rPr>
              <a:t>Радиофармацеутски</a:t>
            </a:r>
            <a:r>
              <a:rPr lang="en-US" altLang="sr-Latn-RS" sz="2600" dirty="0">
                <a:solidFill>
                  <a:srgbClr val="FF0000"/>
                </a:solidFill>
              </a:rPr>
              <a:t> </a:t>
            </a:r>
            <a:r>
              <a:rPr lang="sr-Latn-RS" altLang="sr-Latn-RS" sz="2600" dirty="0">
                <a:solidFill>
                  <a:srgbClr val="FF0000"/>
                </a:solidFill>
              </a:rPr>
              <a:t>китови</a:t>
            </a:r>
            <a:endParaRPr lang="en-US" altLang="sr-Latn-RS" sz="2600" dirty="0">
              <a:solidFill>
                <a:srgbClr val="FF0000"/>
              </a:solidFill>
            </a:endParaRPr>
          </a:p>
          <a:p>
            <a:pPr algn="just" eaLnBrk="1" hangingPunct="1">
              <a:buFont typeface="Arial" panose="020B0604020202020204" pitchFamily="34" charset="0"/>
              <a:buNone/>
            </a:pPr>
            <a:r>
              <a:rPr lang="sr-Latn-RS" altLang="sr-Latn-RS" sz="2600" dirty="0">
                <a:solidFill>
                  <a:srgbClr val="FF0000"/>
                </a:solidFill>
              </a:rPr>
              <a:t>Члан</a:t>
            </a:r>
            <a:r>
              <a:rPr lang="en-US" altLang="sr-Latn-RS" sz="2600" dirty="0">
                <a:solidFill>
                  <a:srgbClr val="FF0000"/>
                </a:solidFill>
              </a:rPr>
              <a:t> 48.</a:t>
            </a:r>
          </a:p>
          <a:p>
            <a:pPr algn="just" eaLnBrk="1" hangingPunct="1">
              <a:buFont typeface="Arial" panose="020B0604020202020204" pitchFamily="34" charset="0"/>
              <a:buNone/>
            </a:pPr>
            <a:r>
              <a:rPr lang="sr-Latn-RS" altLang="sr-Latn-RS" sz="2600" dirty="0"/>
              <a:t>      Простор</a:t>
            </a:r>
            <a:r>
              <a:rPr lang="en-US" altLang="sr-Latn-RS" sz="2600" dirty="0"/>
              <a:t> </a:t>
            </a:r>
            <a:r>
              <a:rPr lang="sr-Latn-RS" altLang="sr-Latn-RS" sz="2600" dirty="0"/>
              <a:t>за</a:t>
            </a:r>
            <a:r>
              <a:rPr lang="en-US" altLang="sr-Latn-RS" sz="2600" dirty="0"/>
              <a:t> </a:t>
            </a:r>
            <a:r>
              <a:rPr lang="sr-Latn-RS" altLang="sr-Latn-RS" sz="2600" dirty="0"/>
              <a:t>производњу</a:t>
            </a:r>
            <a:r>
              <a:rPr lang="en-US" altLang="sr-Latn-RS" sz="2600" dirty="0"/>
              <a:t> </a:t>
            </a:r>
            <a:r>
              <a:rPr lang="sr-Latn-RS" altLang="sr-Latn-RS" sz="2600" dirty="0"/>
              <a:t>радиофармацеутских</a:t>
            </a:r>
            <a:r>
              <a:rPr lang="en-US" altLang="sr-Latn-RS" sz="2600" dirty="0"/>
              <a:t> </a:t>
            </a:r>
            <a:r>
              <a:rPr lang="sr-Latn-RS" altLang="sr-Latn-RS" sz="2600" dirty="0"/>
              <a:t>китова</a:t>
            </a:r>
            <a:r>
              <a:rPr lang="en-US" altLang="sr-Latn-RS" sz="2600" dirty="0"/>
              <a:t> </a:t>
            </a:r>
            <a:r>
              <a:rPr lang="sr-Latn-RS" altLang="sr-Latn-RS" sz="2600" dirty="0"/>
              <a:t>и</a:t>
            </a:r>
            <a:r>
              <a:rPr lang="en-US" altLang="sr-Latn-RS" sz="2600" dirty="0"/>
              <a:t> </a:t>
            </a:r>
            <a:r>
              <a:rPr lang="sr-Latn-RS" altLang="sr-Latn-RS" sz="2600" dirty="0"/>
              <a:t>додатног</a:t>
            </a:r>
            <a:r>
              <a:rPr lang="en-US" altLang="sr-Latn-RS" sz="2600" dirty="0"/>
              <a:t> </a:t>
            </a:r>
            <a:r>
              <a:rPr lang="sr-Latn-RS" altLang="sr-Latn-RS" sz="2600" dirty="0"/>
              <a:t>прибора</a:t>
            </a:r>
            <a:r>
              <a:rPr lang="en-US" altLang="sr-Latn-RS" sz="2600" dirty="0"/>
              <a:t> </a:t>
            </a:r>
            <a:r>
              <a:rPr lang="sr-Latn-RS" altLang="sr-Latn-RS" sz="2600" dirty="0"/>
              <a:t>за</a:t>
            </a:r>
            <a:r>
              <a:rPr lang="en-US" altLang="sr-Latn-RS" sz="2600" dirty="0"/>
              <a:t> </a:t>
            </a:r>
            <a:r>
              <a:rPr lang="sr-Latn-RS" altLang="sr-Latn-RS" sz="2600" dirty="0"/>
              <a:t>генераторске</a:t>
            </a:r>
            <a:r>
              <a:rPr lang="en-US" altLang="sr-Latn-RS" sz="2600" dirty="0"/>
              <a:t> </a:t>
            </a:r>
            <a:r>
              <a:rPr lang="sr-Latn-RS" altLang="sr-Latn-RS" sz="2600" dirty="0"/>
              <a:t>системе</a:t>
            </a:r>
            <a:r>
              <a:rPr lang="en-US" altLang="sr-Latn-RS" sz="2600" dirty="0"/>
              <a:t> (</a:t>
            </a:r>
            <a:r>
              <a:rPr lang="sr-Latn-RS" altLang="sr-Latn-RS" sz="2600" dirty="0"/>
              <a:t>стерилни раствори</a:t>
            </a:r>
            <a:r>
              <a:rPr lang="en-US" altLang="sr-Latn-RS" sz="2600" dirty="0"/>
              <a:t> </a:t>
            </a:r>
            <a:r>
              <a:rPr lang="sr-Latn-RS" altLang="sr-Latn-RS" sz="2600" dirty="0"/>
              <a:t>за</a:t>
            </a:r>
            <a:r>
              <a:rPr lang="en-US" altLang="sr-Latn-RS" sz="2600" dirty="0"/>
              <a:t> </a:t>
            </a:r>
            <a:r>
              <a:rPr lang="sr-Latn-RS" altLang="sr-Latn-RS" sz="2600" dirty="0"/>
              <a:t>елуирање</a:t>
            </a:r>
            <a:r>
              <a:rPr lang="en-US" altLang="sr-Latn-RS" sz="2600" dirty="0"/>
              <a:t> </a:t>
            </a:r>
            <a:r>
              <a:rPr lang="sr-Latn-RS" altLang="sr-Latn-RS" sz="2600" dirty="0"/>
              <a:t>колона</a:t>
            </a:r>
            <a:r>
              <a:rPr lang="en-US" altLang="sr-Latn-RS" sz="2600" dirty="0"/>
              <a:t>, </a:t>
            </a:r>
            <a:r>
              <a:rPr lang="sr-Latn-RS" altLang="sr-Latn-RS" sz="2600" dirty="0"/>
              <a:t>стерилне</a:t>
            </a:r>
            <a:r>
              <a:rPr lang="en-US" altLang="sr-Latn-RS" sz="2600" dirty="0"/>
              <a:t> </a:t>
            </a:r>
            <a:r>
              <a:rPr lang="sr-Latn-RS" altLang="sr-Latn-RS" sz="2600" dirty="0"/>
              <a:t>вакумиране</a:t>
            </a:r>
            <a:r>
              <a:rPr lang="en-US" altLang="sr-Latn-RS" sz="2600" dirty="0"/>
              <a:t> </a:t>
            </a:r>
            <a:r>
              <a:rPr lang="sr-Latn-RS" altLang="sr-Latn-RS" sz="2600" dirty="0"/>
              <a:t>бочице</a:t>
            </a:r>
            <a:r>
              <a:rPr lang="en-US" altLang="sr-Latn-RS" sz="2600" dirty="0"/>
              <a:t>) </a:t>
            </a:r>
            <a:r>
              <a:rPr lang="sr-Latn-RS" altLang="sr-Latn-RS" sz="2600" dirty="0"/>
              <a:t>мора</a:t>
            </a:r>
            <a:r>
              <a:rPr lang="en-US" altLang="sr-Latn-RS" sz="2600" dirty="0"/>
              <a:t> </a:t>
            </a:r>
            <a:r>
              <a:rPr lang="sr-Latn-RS" altLang="sr-Latn-RS" sz="2600" dirty="0"/>
              <a:t>да</a:t>
            </a:r>
            <a:r>
              <a:rPr lang="en-US" altLang="sr-Latn-RS" sz="2600" dirty="0"/>
              <a:t> </a:t>
            </a:r>
            <a:r>
              <a:rPr lang="sr-Latn-RS" altLang="sr-Latn-RS" sz="2600" dirty="0"/>
              <a:t>одговара</a:t>
            </a:r>
            <a:r>
              <a:rPr lang="en-US" altLang="sr-Latn-RS" sz="2600" dirty="0"/>
              <a:t> </a:t>
            </a:r>
            <a:r>
              <a:rPr lang="sr-Latn-RS" altLang="sr-Latn-RS" sz="2600" dirty="0"/>
              <a:t>условима</a:t>
            </a:r>
            <a:r>
              <a:rPr lang="en-US" altLang="sr-Latn-RS" sz="2600" dirty="0"/>
              <a:t> </a:t>
            </a:r>
            <a:r>
              <a:rPr lang="sr-Latn-RS" altLang="sr-Latn-RS" sz="2600" dirty="0"/>
              <a:t>прописаним</a:t>
            </a:r>
            <a:r>
              <a:rPr lang="en-US" altLang="sr-Latn-RS" sz="2600" dirty="0"/>
              <a:t> </a:t>
            </a:r>
            <a:r>
              <a:rPr lang="sr-Latn-RS" altLang="sr-Latn-RS" sz="2600" dirty="0"/>
              <a:t>за производњу</a:t>
            </a:r>
            <a:r>
              <a:rPr lang="en-US" altLang="sr-Latn-RS" sz="2600" dirty="0"/>
              <a:t> </a:t>
            </a:r>
            <a:r>
              <a:rPr lang="sr-Latn-RS" altLang="sr-Latn-RS" sz="2600" dirty="0"/>
              <a:t>стерилних</a:t>
            </a:r>
            <a:r>
              <a:rPr lang="en-US" altLang="sr-Latn-RS" sz="2600" dirty="0"/>
              <a:t> </a:t>
            </a:r>
            <a:r>
              <a:rPr lang="sr-Latn-RS" altLang="sr-Latn-RS" sz="2600" dirty="0"/>
              <a:t>лекова</a:t>
            </a:r>
            <a:r>
              <a:rPr lang="en-US" altLang="sr-Latn-RS" sz="2600" dirty="0"/>
              <a:t>.</a:t>
            </a:r>
          </a:p>
        </p:txBody>
      </p:sp>
    </p:spTree>
    <p:extLst>
      <p:ext uri="{BB962C8B-B14F-4D97-AF65-F5344CB8AC3E}">
        <p14:creationId xmlns:p14="http://schemas.microsoft.com/office/powerpoint/2010/main" val="7827234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ru-RU" sz="2800" b="1" dirty="0"/>
              <a:t> </a:t>
            </a:r>
            <a:r>
              <a:rPr lang="en-US" sz="2800" b="1" dirty="0"/>
              <a:t>I.1.</a:t>
            </a:r>
            <a:r>
              <a:rPr lang="ru-RU" sz="2800" b="1" dirty="0"/>
              <a:t> </a:t>
            </a:r>
            <a:r>
              <a:rPr lang="x-none" sz="2800" b="1" dirty="0"/>
              <a:t>2. ПРОИЗВОДЊА</a:t>
            </a:r>
            <a:r>
              <a:rPr lang="en-US" sz="2800" b="1" dirty="0"/>
              <a:t> </a:t>
            </a:r>
            <a:r>
              <a:rPr lang="x-none" sz="2800" b="1" dirty="0"/>
              <a:t>РАДИОФАРМАЦЕУТСКИХ</a:t>
            </a:r>
            <a:r>
              <a:rPr lang="en-US" sz="2800" b="1" dirty="0"/>
              <a:t> </a:t>
            </a:r>
            <a:r>
              <a:rPr lang="x-none" sz="2800" b="1" dirty="0"/>
              <a:t>ЛЕКОВА</a:t>
            </a:r>
            <a:r>
              <a:rPr lang="en-US" sz="2800" b="1" dirty="0"/>
              <a:t>(</a:t>
            </a:r>
            <a:r>
              <a:rPr lang="x-none" sz="2800" b="1" dirty="0"/>
              <a:t>6</a:t>
            </a:r>
            <a:r>
              <a:rPr lang="en-US" sz="2800" b="1" dirty="0"/>
              <a:t>) </a:t>
            </a:r>
            <a:r>
              <a:rPr lang="x-none" sz="2800" b="1" dirty="0"/>
              <a:t>(чл. 43-55)</a:t>
            </a:r>
            <a:endParaRPr lang="en-US" sz="2800" dirty="0"/>
          </a:p>
        </p:txBody>
      </p:sp>
      <p:sp>
        <p:nvSpPr>
          <p:cNvPr id="26627" name="Content Placeholder 2"/>
          <p:cNvSpPr>
            <a:spLocks noGrp="1"/>
          </p:cNvSpPr>
          <p:nvPr>
            <p:ph idx="1"/>
          </p:nvPr>
        </p:nvSpPr>
        <p:spPr>
          <a:xfrm>
            <a:off x="729343" y="1825625"/>
            <a:ext cx="10624457" cy="4351338"/>
          </a:xfrm>
        </p:spPr>
        <p:txBody>
          <a:bodyPr/>
          <a:lstStyle/>
          <a:p>
            <a:pPr eaLnBrk="1" hangingPunct="1">
              <a:buFont typeface="Arial" panose="020B0604020202020204" pitchFamily="34" charset="0"/>
              <a:buNone/>
            </a:pPr>
            <a:r>
              <a:rPr lang="en-US" altLang="sr-Latn-RS" sz="2600" dirty="0">
                <a:solidFill>
                  <a:srgbClr val="FF0000"/>
                </a:solidFill>
              </a:rPr>
              <a:t>е) </a:t>
            </a:r>
            <a:r>
              <a:rPr lang="en-US" altLang="sr-Latn-RS" sz="2600" dirty="0" err="1">
                <a:solidFill>
                  <a:srgbClr val="FF0000"/>
                </a:solidFill>
              </a:rPr>
              <a:t>Опрема</a:t>
            </a:r>
            <a:endParaRPr lang="en-US" altLang="sr-Latn-RS" sz="2600" dirty="0">
              <a:solidFill>
                <a:srgbClr val="FF0000"/>
              </a:solidFill>
            </a:endParaRPr>
          </a:p>
          <a:p>
            <a:pPr eaLnBrk="1" hangingPunct="1">
              <a:buFont typeface="Arial" panose="020B0604020202020204" pitchFamily="34" charset="0"/>
              <a:buNone/>
            </a:pPr>
            <a:r>
              <a:rPr lang="en-US" altLang="sr-Latn-RS" sz="2600" dirty="0" err="1">
                <a:solidFill>
                  <a:srgbClr val="FF0000"/>
                </a:solidFill>
              </a:rPr>
              <a:t>Члан</a:t>
            </a:r>
            <a:r>
              <a:rPr lang="en-US" altLang="sr-Latn-RS" sz="2600" dirty="0">
                <a:solidFill>
                  <a:srgbClr val="FF0000"/>
                </a:solidFill>
              </a:rPr>
              <a:t> 50.</a:t>
            </a:r>
          </a:p>
          <a:p>
            <a:pPr algn="just" eaLnBrk="1" hangingPunct="1">
              <a:buFont typeface="Arial" panose="020B0604020202020204" pitchFamily="34" charset="0"/>
              <a:buNone/>
            </a:pPr>
            <a:r>
              <a:rPr lang="en-US" altLang="sr-Latn-RS" sz="2600" dirty="0"/>
              <a:t>      </a:t>
            </a:r>
            <a:r>
              <a:rPr lang="en-US" altLang="sr-Latn-RS" sz="2600" dirty="0" err="1"/>
              <a:t>Опрема</a:t>
            </a:r>
            <a:r>
              <a:rPr lang="en-US" altLang="sr-Latn-RS" sz="2600" dirty="0"/>
              <a:t> </a:t>
            </a:r>
            <a:r>
              <a:rPr lang="en-US" altLang="sr-Latn-RS" sz="2600" dirty="0" err="1"/>
              <a:t>која</a:t>
            </a:r>
            <a:r>
              <a:rPr lang="en-US" altLang="sr-Latn-RS" sz="2600" dirty="0"/>
              <a:t> </a:t>
            </a:r>
            <a:r>
              <a:rPr lang="en-US" altLang="sr-Latn-RS" sz="2600" dirty="0" err="1"/>
              <a:t>се</a:t>
            </a:r>
            <a:r>
              <a:rPr lang="en-US" altLang="sr-Latn-RS" sz="2600" dirty="0"/>
              <a:t> </a:t>
            </a:r>
            <a:r>
              <a:rPr lang="en-US" altLang="sr-Latn-RS" sz="2600" dirty="0" err="1"/>
              <a:t>користи</a:t>
            </a:r>
            <a:r>
              <a:rPr lang="en-US" altLang="sr-Latn-RS" sz="2600" dirty="0"/>
              <a:t> </a:t>
            </a:r>
            <a:r>
              <a:rPr lang="en-US" altLang="sr-Latn-RS" sz="2600" dirty="0" err="1"/>
              <a:t>за</a:t>
            </a:r>
            <a:r>
              <a:rPr lang="en-US" altLang="sr-Latn-RS" sz="2600" dirty="0"/>
              <a:t> </a:t>
            </a:r>
            <a:r>
              <a:rPr lang="en-US" altLang="sr-Latn-RS" sz="2600" dirty="0" err="1"/>
              <a:t>производњу</a:t>
            </a:r>
            <a:r>
              <a:rPr lang="en-US" altLang="sr-Latn-RS" sz="2600" dirty="0"/>
              <a:t> </a:t>
            </a:r>
            <a:r>
              <a:rPr lang="en-US" altLang="sr-Latn-RS" sz="2600" dirty="0" err="1"/>
              <a:t>радиофармацеутских</a:t>
            </a:r>
            <a:r>
              <a:rPr lang="en-US" altLang="sr-Latn-RS" sz="2600" dirty="0"/>
              <a:t> </a:t>
            </a:r>
            <a:r>
              <a:rPr lang="en-US" altLang="sr-Latn-RS" sz="2600" dirty="0" err="1"/>
              <a:t>лекова</a:t>
            </a:r>
            <a:r>
              <a:rPr lang="en-US" altLang="sr-Latn-RS" sz="2600" dirty="0"/>
              <a:t> </a:t>
            </a:r>
            <a:r>
              <a:rPr lang="en-US" altLang="sr-Latn-RS" sz="2600" dirty="0" err="1"/>
              <a:t>мора</a:t>
            </a:r>
            <a:r>
              <a:rPr lang="en-US" altLang="sr-Latn-RS" sz="2600" dirty="0"/>
              <a:t> </a:t>
            </a:r>
            <a:r>
              <a:rPr lang="en-US" altLang="sr-Latn-RS" sz="2600" dirty="0" err="1"/>
              <a:t>да</a:t>
            </a:r>
            <a:r>
              <a:rPr lang="en-US" altLang="sr-Latn-RS" sz="2600" dirty="0"/>
              <a:t> </a:t>
            </a:r>
            <a:r>
              <a:rPr lang="en-US" altLang="sr-Latn-RS" sz="2600" dirty="0" err="1"/>
              <a:t>буде</a:t>
            </a:r>
            <a:r>
              <a:rPr lang="en-US" altLang="sr-Latn-RS" sz="2600" dirty="0"/>
              <a:t> </a:t>
            </a:r>
            <a:r>
              <a:rPr lang="en-US" altLang="sr-Latn-RS" sz="2600" dirty="0" err="1">
                <a:solidFill>
                  <a:srgbClr val="FF0000"/>
                </a:solidFill>
              </a:rPr>
              <a:t>намењена</a:t>
            </a:r>
            <a:r>
              <a:rPr lang="en-US" altLang="sr-Latn-RS" sz="2600" dirty="0">
                <a:solidFill>
                  <a:srgbClr val="FF0000"/>
                </a:solidFill>
              </a:rPr>
              <a:t> </a:t>
            </a:r>
            <a:r>
              <a:rPr lang="en-US" altLang="sr-Latn-RS" sz="2600" dirty="0" err="1">
                <a:solidFill>
                  <a:srgbClr val="FF0000"/>
                </a:solidFill>
              </a:rPr>
              <a:t>искључиво</a:t>
            </a:r>
            <a:r>
              <a:rPr lang="en-US" altLang="sr-Latn-RS" sz="2600" dirty="0">
                <a:solidFill>
                  <a:srgbClr val="FF0000"/>
                </a:solidFill>
              </a:rPr>
              <a:t> </a:t>
            </a:r>
            <a:r>
              <a:rPr lang="en-US" altLang="sr-Latn-RS" sz="2600" dirty="0" err="1"/>
              <a:t>за</a:t>
            </a:r>
            <a:r>
              <a:rPr lang="en-US" altLang="sr-Latn-RS" sz="2600" dirty="0"/>
              <a:t> </a:t>
            </a:r>
            <a:r>
              <a:rPr lang="en-US" altLang="sr-Latn-RS" sz="2600" dirty="0" err="1"/>
              <a:t>производњу</a:t>
            </a:r>
            <a:r>
              <a:rPr lang="en-US" altLang="sr-Latn-RS" sz="2600" dirty="0"/>
              <a:t> </a:t>
            </a:r>
            <a:r>
              <a:rPr lang="en-US" altLang="sr-Latn-RS" sz="2600" dirty="0" err="1"/>
              <a:t>тих</a:t>
            </a:r>
            <a:r>
              <a:rPr lang="en-US" altLang="sr-Latn-RS" sz="2600" dirty="0"/>
              <a:t> </a:t>
            </a:r>
            <a:r>
              <a:rPr lang="en-US" altLang="sr-Latn-RS" sz="2600" dirty="0" err="1"/>
              <a:t>лекова</a:t>
            </a:r>
            <a:r>
              <a:rPr lang="en-US" altLang="sr-Latn-RS" sz="2600" dirty="0"/>
              <a:t> </a:t>
            </a:r>
            <a:r>
              <a:rPr lang="en-US" altLang="sr-Latn-RS" sz="2600" dirty="0" err="1"/>
              <a:t>која</a:t>
            </a:r>
            <a:r>
              <a:rPr lang="vi-VN" altLang="sr-Latn-RS" sz="2600" dirty="0"/>
              <a:t> </a:t>
            </a:r>
            <a:r>
              <a:rPr lang="en-US" altLang="sr-Latn-RS" sz="2600" dirty="0" err="1"/>
              <a:t>је</a:t>
            </a:r>
            <a:r>
              <a:rPr lang="vi-VN" altLang="sr-Latn-RS" sz="2600" dirty="0"/>
              <a:t> </a:t>
            </a:r>
            <a:r>
              <a:rPr lang="en-US" altLang="sr-Latn-RS" sz="2600" dirty="0" err="1"/>
              <a:t>према</a:t>
            </a:r>
            <a:r>
              <a:rPr lang="en-US" altLang="sr-Latn-RS" sz="2600" dirty="0"/>
              <a:t> </a:t>
            </a:r>
            <a:r>
              <a:rPr lang="en-US" altLang="sr-Latn-RS" sz="2600" dirty="0" err="1"/>
              <a:t>техничким</a:t>
            </a:r>
            <a:r>
              <a:rPr lang="pl-PL" altLang="sr-Latn-RS" sz="2600" dirty="0"/>
              <a:t> </a:t>
            </a:r>
            <a:r>
              <a:rPr lang="en-US" altLang="sr-Latn-RS" sz="2600" dirty="0" err="1"/>
              <a:t>карактеристикама</a:t>
            </a:r>
            <a:r>
              <a:rPr lang="pl-PL" altLang="sr-Latn-RS" sz="2600" dirty="0"/>
              <a:t> </a:t>
            </a:r>
            <a:r>
              <a:rPr lang="en-US" altLang="sr-Latn-RS" sz="2600" dirty="0"/>
              <a:t>и</a:t>
            </a:r>
            <a:r>
              <a:rPr lang="pl-PL" altLang="sr-Latn-RS" sz="2600" dirty="0"/>
              <a:t> </a:t>
            </a:r>
            <a:r>
              <a:rPr lang="en-US" altLang="sr-Latn-RS" sz="2600" dirty="0" err="1"/>
              <a:t>капацитету</a:t>
            </a:r>
            <a:r>
              <a:rPr lang="pl-PL" altLang="sr-Latn-RS" sz="2600" dirty="0"/>
              <a:t> </a:t>
            </a:r>
            <a:r>
              <a:rPr lang="en-US" altLang="sr-Latn-RS" sz="2600" dirty="0" err="1"/>
              <a:t>погодна</a:t>
            </a:r>
            <a:r>
              <a:rPr lang="pl-PL" altLang="sr-Latn-RS" sz="2600" dirty="0"/>
              <a:t> </a:t>
            </a:r>
            <a:r>
              <a:rPr lang="en-US" altLang="sr-Latn-RS" sz="2600" dirty="0" err="1"/>
              <a:t>за</a:t>
            </a:r>
            <a:r>
              <a:rPr lang="pl-PL" altLang="sr-Latn-RS" sz="2600" dirty="0"/>
              <a:t> </a:t>
            </a:r>
            <a:r>
              <a:rPr lang="en-US" altLang="sr-Latn-RS" sz="2600" dirty="0" err="1"/>
              <a:t>планирану</a:t>
            </a:r>
            <a:r>
              <a:rPr lang="pl-PL" altLang="sr-Latn-RS" sz="2600" dirty="0"/>
              <a:t> </a:t>
            </a:r>
            <a:r>
              <a:rPr lang="en-US" altLang="sr-Latn-RS" sz="2600" dirty="0"/>
              <a:t>и</a:t>
            </a:r>
            <a:r>
              <a:rPr lang="pl-PL" altLang="sr-Latn-RS" sz="2600" dirty="0"/>
              <a:t> </a:t>
            </a:r>
            <a:r>
              <a:rPr lang="en-US" altLang="sr-Latn-RS" sz="2600" dirty="0" err="1"/>
              <a:t>безбедну</a:t>
            </a:r>
            <a:r>
              <a:rPr lang="pl-PL" altLang="sr-Latn-RS" sz="2600" dirty="0"/>
              <a:t> </a:t>
            </a:r>
            <a:r>
              <a:rPr lang="en-US" altLang="sr-Latn-RS" sz="2600" dirty="0" err="1"/>
              <a:t>употребу</a:t>
            </a:r>
            <a:r>
              <a:rPr lang="pl-PL" altLang="sr-Latn-RS" sz="2600" dirty="0"/>
              <a:t>.</a:t>
            </a:r>
          </a:p>
          <a:p>
            <a:pPr algn="just" eaLnBrk="1" hangingPunct="1">
              <a:buFont typeface="Arial" panose="020B0604020202020204" pitchFamily="34" charset="0"/>
              <a:buNone/>
            </a:pPr>
            <a:r>
              <a:rPr lang="en-US" altLang="sr-Latn-RS" sz="2600" dirty="0"/>
              <a:t>      </a:t>
            </a:r>
            <a:r>
              <a:rPr lang="en-US" altLang="sr-Latn-RS" sz="2600" dirty="0" err="1"/>
              <a:t>Производна</a:t>
            </a:r>
            <a:r>
              <a:rPr lang="en-US" altLang="sr-Latn-RS" sz="2600" dirty="0"/>
              <a:t> </a:t>
            </a:r>
            <a:r>
              <a:rPr lang="en-US" altLang="sr-Latn-RS" sz="2600" dirty="0" err="1"/>
              <a:t>опрема</a:t>
            </a:r>
            <a:r>
              <a:rPr lang="en-US" altLang="sr-Latn-RS" sz="2600" dirty="0"/>
              <a:t> </a:t>
            </a:r>
            <a:r>
              <a:rPr lang="en-US" altLang="sr-Latn-RS" sz="2600" dirty="0" err="1"/>
              <a:t>треба</a:t>
            </a:r>
            <a:r>
              <a:rPr lang="en-US" altLang="sr-Latn-RS" sz="2600" dirty="0"/>
              <a:t> </a:t>
            </a:r>
            <a:r>
              <a:rPr lang="en-US" altLang="sr-Latn-RS" sz="2600" dirty="0" err="1"/>
              <a:t>да</a:t>
            </a:r>
            <a:r>
              <a:rPr lang="en-US" altLang="sr-Latn-RS" sz="2600" dirty="0"/>
              <a:t> </a:t>
            </a:r>
            <a:r>
              <a:rPr lang="en-US" altLang="sr-Latn-RS" sz="2600" dirty="0" err="1"/>
              <a:t>буде</a:t>
            </a:r>
            <a:r>
              <a:rPr lang="en-US" altLang="sr-Latn-RS" sz="2600" dirty="0"/>
              <a:t> </a:t>
            </a:r>
            <a:r>
              <a:rPr lang="en-US" altLang="sr-Latn-RS" sz="2600" dirty="0" err="1"/>
              <a:t>пројектована</a:t>
            </a:r>
            <a:r>
              <a:rPr lang="en-US" altLang="sr-Latn-RS" sz="2600" dirty="0"/>
              <a:t>, </a:t>
            </a:r>
            <a:r>
              <a:rPr lang="en-US" altLang="sr-Latn-RS" sz="2600" dirty="0" err="1"/>
              <a:t>смештена</a:t>
            </a:r>
            <a:r>
              <a:rPr lang="en-US" altLang="sr-Latn-RS" sz="2600" dirty="0"/>
              <a:t> и </a:t>
            </a:r>
            <a:r>
              <a:rPr lang="en-US" altLang="sr-Latn-RS" sz="2600" dirty="0" err="1"/>
              <a:t>одржавана</a:t>
            </a:r>
            <a:r>
              <a:rPr lang="en-US" altLang="sr-Latn-RS" sz="2600" dirty="0"/>
              <a:t> </a:t>
            </a:r>
            <a:r>
              <a:rPr lang="en-US" altLang="sr-Latn-RS" sz="2600" dirty="0" err="1"/>
              <a:t>на</a:t>
            </a:r>
            <a:r>
              <a:rPr lang="en-US" altLang="sr-Latn-RS" sz="2600" dirty="0"/>
              <a:t> </a:t>
            </a:r>
            <a:r>
              <a:rPr lang="en-US" altLang="sr-Latn-RS" sz="2600" dirty="0" err="1"/>
              <a:t>начин</a:t>
            </a:r>
            <a:r>
              <a:rPr lang="en-US" altLang="sr-Latn-RS" sz="2600" dirty="0"/>
              <a:t> </a:t>
            </a:r>
            <a:r>
              <a:rPr lang="en-US" altLang="sr-Latn-RS" sz="2600" dirty="0" err="1"/>
              <a:t>који</a:t>
            </a:r>
            <a:r>
              <a:rPr lang="en-US" altLang="sr-Latn-RS" sz="2600" dirty="0"/>
              <a:t> </a:t>
            </a:r>
            <a:r>
              <a:rPr lang="en-US" altLang="sr-Latn-RS" sz="2600" dirty="0" err="1"/>
              <a:t>одговара</a:t>
            </a:r>
            <a:r>
              <a:rPr lang="en-US" altLang="sr-Latn-RS" sz="2600" dirty="0"/>
              <a:t> </a:t>
            </a:r>
            <a:r>
              <a:rPr lang="en-US" altLang="sr-Latn-RS" sz="2600" dirty="0" err="1"/>
              <a:t>њеној</a:t>
            </a:r>
            <a:r>
              <a:rPr lang="en-US" altLang="sr-Latn-RS" sz="2600" dirty="0"/>
              <a:t> </a:t>
            </a:r>
            <a:r>
              <a:rPr lang="en-US" altLang="sr-Latn-RS" sz="2600" dirty="0" err="1"/>
              <a:t>намени</a:t>
            </a:r>
            <a:r>
              <a:rPr lang="en-US" altLang="sr-Latn-RS" sz="2600" dirty="0"/>
              <a:t>.</a:t>
            </a:r>
          </a:p>
        </p:txBody>
      </p:sp>
    </p:spTree>
    <p:extLst>
      <p:ext uri="{BB962C8B-B14F-4D97-AF65-F5344CB8AC3E}">
        <p14:creationId xmlns:p14="http://schemas.microsoft.com/office/powerpoint/2010/main" val="14340573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ru-RU" sz="2800" b="1" dirty="0"/>
              <a:t> </a:t>
            </a:r>
            <a:r>
              <a:rPr lang="en-US" sz="2800" b="1" dirty="0"/>
              <a:t>I.1.</a:t>
            </a:r>
            <a:r>
              <a:rPr lang="ru-RU" sz="2800" b="1" dirty="0"/>
              <a:t> </a:t>
            </a:r>
            <a:r>
              <a:rPr lang="x-none" sz="2800" b="1" dirty="0"/>
              <a:t>2. ПРОИЗВОДЊА</a:t>
            </a:r>
            <a:r>
              <a:rPr lang="en-US" sz="2800" b="1" dirty="0"/>
              <a:t> </a:t>
            </a:r>
            <a:r>
              <a:rPr lang="x-none" sz="2800" b="1" dirty="0"/>
              <a:t>РАДИОФАРМАЦЕУТСКИХ</a:t>
            </a:r>
            <a:r>
              <a:rPr lang="en-US" sz="2800" b="1" dirty="0"/>
              <a:t> </a:t>
            </a:r>
            <a:r>
              <a:rPr lang="x-none" sz="2800" b="1" dirty="0"/>
              <a:t>ЛЕКОВА</a:t>
            </a:r>
            <a:r>
              <a:rPr lang="en-US" sz="2800" b="1" dirty="0"/>
              <a:t>(</a:t>
            </a:r>
            <a:r>
              <a:rPr lang="x-none" sz="2800" b="1" dirty="0"/>
              <a:t>6</a:t>
            </a:r>
            <a:r>
              <a:rPr lang="en-US" sz="2800" b="1" dirty="0"/>
              <a:t>) </a:t>
            </a:r>
            <a:r>
              <a:rPr lang="x-none" sz="2800" b="1" dirty="0"/>
              <a:t>(чл. 43-55)</a:t>
            </a:r>
            <a:endParaRPr lang="en-US" sz="2800" dirty="0"/>
          </a:p>
        </p:txBody>
      </p:sp>
      <p:sp>
        <p:nvSpPr>
          <p:cNvPr id="28675" name="Content Placeholder 2"/>
          <p:cNvSpPr>
            <a:spLocks noGrp="1"/>
          </p:cNvSpPr>
          <p:nvPr>
            <p:ph idx="1"/>
          </p:nvPr>
        </p:nvSpPr>
        <p:spPr>
          <a:xfrm>
            <a:off x="751114" y="1825625"/>
            <a:ext cx="10602686" cy="4351338"/>
          </a:xfrm>
        </p:spPr>
        <p:txBody>
          <a:bodyPr/>
          <a:lstStyle/>
          <a:p>
            <a:pPr algn="just" eaLnBrk="1" hangingPunct="1">
              <a:buFont typeface="Arial" panose="020B0604020202020204" pitchFamily="34" charset="0"/>
              <a:buNone/>
            </a:pPr>
            <a:r>
              <a:rPr lang="en-US" altLang="sr-Latn-RS" sz="2600" dirty="0">
                <a:solidFill>
                  <a:srgbClr val="FF0000"/>
                </a:solidFill>
              </a:rPr>
              <a:t>ж) </a:t>
            </a:r>
            <a:r>
              <a:rPr lang="en-US" altLang="sr-Latn-RS" sz="2600" dirty="0" err="1">
                <a:solidFill>
                  <a:srgbClr val="FF0000"/>
                </a:solidFill>
              </a:rPr>
              <a:t>Додатна</a:t>
            </a:r>
            <a:r>
              <a:rPr lang="en-US" altLang="sr-Latn-RS" sz="2600" dirty="0">
                <a:solidFill>
                  <a:srgbClr val="FF0000"/>
                </a:solidFill>
              </a:rPr>
              <a:t> </a:t>
            </a:r>
            <a:r>
              <a:rPr lang="en-US" altLang="sr-Latn-RS" sz="2600" dirty="0" err="1">
                <a:solidFill>
                  <a:srgbClr val="FF0000"/>
                </a:solidFill>
              </a:rPr>
              <a:t>опрема</a:t>
            </a:r>
            <a:endParaRPr lang="en-US" altLang="sr-Latn-RS" sz="2600" dirty="0">
              <a:solidFill>
                <a:srgbClr val="FF0000"/>
              </a:solidFill>
            </a:endParaRPr>
          </a:p>
          <a:p>
            <a:pPr algn="just" eaLnBrk="1" hangingPunct="1">
              <a:buFont typeface="Arial" panose="020B0604020202020204" pitchFamily="34" charset="0"/>
              <a:buNone/>
            </a:pPr>
            <a:r>
              <a:rPr lang="en-US" altLang="sr-Latn-RS" sz="2600" dirty="0" err="1">
                <a:solidFill>
                  <a:srgbClr val="FF0000"/>
                </a:solidFill>
              </a:rPr>
              <a:t>Члан</a:t>
            </a:r>
            <a:r>
              <a:rPr lang="en-US" altLang="sr-Latn-RS" sz="2600" dirty="0">
                <a:solidFill>
                  <a:srgbClr val="FF0000"/>
                </a:solidFill>
              </a:rPr>
              <a:t> 51.</a:t>
            </a:r>
          </a:p>
          <a:p>
            <a:pPr algn="just" eaLnBrk="1" hangingPunct="1">
              <a:buFont typeface="Arial" panose="020B0604020202020204" pitchFamily="34" charset="0"/>
              <a:buNone/>
            </a:pPr>
            <a:r>
              <a:rPr lang="en-US" altLang="sr-Latn-RS" sz="2600" dirty="0"/>
              <a:t>       </a:t>
            </a:r>
            <a:r>
              <a:rPr lang="en-US" altLang="sr-Latn-RS" sz="2600" dirty="0" err="1"/>
              <a:t>За</a:t>
            </a:r>
            <a:r>
              <a:rPr lang="vi-VN" altLang="sr-Latn-RS" sz="2600" dirty="0"/>
              <a:t> </a:t>
            </a:r>
            <a:r>
              <a:rPr lang="en-US" altLang="sr-Latn-RS" sz="2600" dirty="0" err="1"/>
              <a:t>производне</a:t>
            </a:r>
            <a:r>
              <a:rPr lang="vi-VN" altLang="sr-Latn-RS" sz="2600" dirty="0"/>
              <a:t> </a:t>
            </a:r>
            <a:r>
              <a:rPr lang="en-US" altLang="sr-Latn-RS" sz="2600" dirty="0"/>
              <a:t>и</a:t>
            </a:r>
            <a:r>
              <a:rPr lang="vi-VN" altLang="sr-Latn-RS" sz="2600" dirty="0"/>
              <a:t> </a:t>
            </a:r>
            <a:r>
              <a:rPr lang="en-US" altLang="sr-Latn-RS" sz="2600" dirty="0" err="1"/>
              <a:t>контролне</a:t>
            </a:r>
            <a:r>
              <a:rPr lang="vi-VN" altLang="sr-Latn-RS" sz="2600" dirty="0"/>
              <a:t> </a:t>
            </a:r>
            <a:r>
              <a:rPr lang="en-US" altLang="sr-Latn-RS" sz="2600" dirty="0" err="1"/>
              <a:t>поступке</a:t>
            </a:r>
            <a:r>
              <a:rPr lang="vi-VN" altLang="sr-Latn-RS" sz="2600" dirty="0"/>
              <a:t> </a:t>
            </a:r>
            <a:r>
              <a:rPr lang="en-US" altLang="sr-Latn-RS" sz="2600" dirty="0" err="1"/>
              <a:t>произвођач</a:t>
            </a:r>
            <a:r>
              <a:rPr lang="vi-VN" altLang="sr-Latn-RS" sz="2600" dirty="0"/>
              <a:t> </a:t>
            </a:r>
            <a:r>
              <a:rPr lang="en-US" altLang="sr-Latn-RS" sz="2600" dirty="0" err="1"/>
              <a:t>радиофармацеутских</a:t>
            </a:r>
            <a:r>
              <a:rPr lang="vi-VN" altLang="sr-Latn-RS" sz="2600" dirty="0"/>
              <a:t> </a:t>
            </a:r>
            <a:r>
              <a:rPr lang="en-US" altLang="sr-Latn-RS" sz="2600" dirty="0" err="1"/>
              <a:t>лекова</a:t>
            </a:r>
            <a:r>
              <a:rPr lang="vi-VN" altLang="sr-Latn-RS" sz="2600" dirty="0"/>
              <a:t> </a:t>
            </a:r>
            <a:r>
              <a:rPr lang="en-US" altLang="sr-Latn-RS" sz="2600" dirty="0" err="1"/>
              <a:t>мора</a:t>
            </a:r>
            <a:r>
              <a:rPr lang="vi-VN" altLang="sr-Latn-RS" sz="2600" dirty="0"/>
              <a:t> </a:t>
            </a:r>
            <a:r>
              <a:rPr lang="en-US" altLang="sr-Latn-RS" sz="2600" dirty="0" err="1"/>
              <a:t>да</a:t>
            </a:r>
            <a:r>
              <a:rPr lang="vi-VN" altLang="sr-Latn-RS" sz="2600" dirty="0"/>
              <a:t>, </a:t>
            </a:r>
            <a:r>
              <a:rPr lang="en-US" altLang="sr-Latn-RS" sz="2600" dirty="0" err="1"/>
              <a:t>поред</a:t>
            </a:r>
            <a:r>
              <a:rPr lang="vi-VN" altLang="sr-Latn-RS" sz="2600" dirty="0"/>
              <a:t> </a:t>
            </a:r>
            <a:r>
              <a:rPr lang="en-US" altLang="sr-Latn-RS" sz="2600" dirty="0" err="1"/>
              <a:t>опреме</a:t>
            </a:r>
            <a:r>
              <a:rPr lang="en-US" altLang="sr-Latn-RS" sz="2600" dirty="0"/>
              <a:t> </a:t>
            </a:r>
            <a:r>
              <a:rPr lang="en-US" altLang="sr-Latn-RS" sz="2600" dirty="0" err="1"/>
              <a:t>прописане</a:t>
            </a:r>
            <a:r>
              <a:rPr lang="en-US" altLang="sr-Latn-RS" sz="2600" dirty="0"/>
              <a:t> </a:t>
            </a:r>
            <a:r>
              <a:rPr lang="en-US" altLang="sr-Latn-RS" sz="2600" dirty="0" err="1"/>
              <a:t>овим</a:t>
            </a:r>
            <a:r>
              <a:rPr lang="en-US" altLang="sr-Latn-RS" sz="2600" dirty="0"/>
              <a:t> </a:t>
            </a:r>
            <a:r>
              <a:rPr lang="en-US" altLang="sr-Latn-RS" sz="2600" dirty="0" err="1"/>
              <a:t>правилником</a:t>
            </a:r>
            <a:r>
              <a:rPr lang="en-US" altLang="sr-Latn-RS" sz="2600" dirty="0"/>
              <a:t>, </a:t>
            </a:r>
            <a:r>
              <a:rPr lang="en-US" altLang="sr-Latn-RS" sz="2600" dirty="0" err="1"/>
              <a:t>обезбеди</a:t>
            </a:r>
            <a:r>
              <a:rPr lang="en-US" altLang="sr-Latn-RS" sz="2600" dirty="0"/>
              <a:t> и </a:t>
            </a:r>
            <a:r>
              <a:rPr lang="en-US" altLang="sr-Latn-RS" sz="2600" dirty="0" err="1"/>
              <a:t>одговарајући</a:t>
            </a:r>
            <a:r>
              <a:rPr lang="en-US" altLang="sr-Latn-RS" sz="2600" dirty="0"/>
              <a:t> </a:t>
            </a:r>
            <a:r>
              <a:rPr lang="en-US" altLang="sr-Latn-RS" sz="2600" dirty="0" err="1"/>
              <a:t>број</a:t>
            </a:r>
            <a:r>
              <a:rPr lang="en-US" altLang="sr-Latn-RS" sz="2600" dirty="0"/>
              <a:t> </a:t>
            </a:r>
            <a:r>
              <a:rPr lang="en-US" altLang="sr-Latn-RS" sz="2600" dirty="0" err="1"/>
              <a:t>вага</a:t>
            </a:r>
            <a:r>
              <a:rPr lang="en-US" altLang="sr-Latn-RS" sz="2600" dirty="0">
                <a:solidFill>
                  <a:srgbClr val="FF0000"/>
                </a:solidFill>
              </a:rPr>
              <a:t>, </a:t>
            </a:r>
            <a:r>
              <a:rPr lang="en-US" altLang="sr-Latn-RS" sz="2600" dirty="0" err="1">
                <a:solidFill>
                  <a:srgbClr val="FF0000"/>
                </a:solidFill>
              </a:rPr>
              <a:t>калибратора</a:t>
            </a:r>
            <a:r>
              <a:rPr lang="en-US" altLang="sr-Latn-RS" sz="2600" dirty="0">
                <a:solidFill>
                  <a:srgbClr val="FF0000"/>
                </a:solidFill>
              </a:rPr>
              <a:t> </a:t>
            </a:r>
            <a:r>
              <a:rPr lang="en-US" altLang="sr-Latn-RS" sz="2600" dirty="0" err="1">
                <a:solidFill>
                  <a:srgbClr val="FF0000"/>
                </a:solidFill>
              </a:rPr>
              <a:t>доза</a:t>
            </a:r>
            <a:r>
              <a:rPr lang="en-US" altLang="sr-Latn-RS" sz="2600" dirty="0">
                <a:solidFill>
                  <a:srgbClr val="FF0000"/>
                </a:solidFill>
              </a:rPr>
              <a:t> </a:t>
            </a:r>
            <a:r>
              <a:rPr lang="en-US" altLang="sr-Latn-RS" sz="2600" dirty="0" err="1">
                <a:solidFill>
                  <a:srgbClr val="FF0000"/>
                </a:solidFill>
              </a:rPr>
              <a:t>радиоактивности</a:t>
            </a:r>
            <a:r>
              <a:rPr lang="en-US" altLang="sr-Latn-RS" sz="2600" dirty="0">
                <a:solidFill>
                  <a:srgbClr val="FF0000"/>
                </a:solidFill>
              </a:rPr>
              <a:t> </a:t>
            </a:r>
            <a:r>
              <a:rPr lang="en-US" altLang="sr-Latn-RS" sz="2600" dirty="0"/>
              <a:t>и </a:t>
            </a:r>
            <a:r>
              <a:rPr lang="en-US" altLang="sr-Latn-RS" sz="2600" dirty="0" err="1"/>
              <a:t>других</a:t>
            </a:r>
            <a:r>
              <a:rPr lang="en-US" altLang="sr-Latn-RS" sz="2600" dirty="0"/>
              <a:t> </a:t>
            </a:r>
            <a:r>
              <a:rPr lang="en-US" altLang="sr-Latn-RS" sz="2600" dirty="0" err="1"/>
              <a:t>мерних</a:t>
            </a:r>
            <a:r>
              <a:rPr lang="en-US" altLang="sr-Latn-RS" sz="2600" dirty="0"/>
              <a:t> </a:t>
            </a:r>
            <a:r>
              <a:rPr lang="en-US" altLang="sr-Latn-RS" sz="2600" dirty="0" err="1"/>
              <a:t>инструмената</a:t>
            </a:r>
            <a:r>
              <a:rPr lang="en-US" altLang="sr-Latn-RS" sz="2600" dirty="0"/>
              <a:t> </a:t>
            </a:r>
            <a:r>
              <a:rPr lang="en-US" altLang="sr-Latn-RS" sz="2600" dirty="0" err="1"/>
              <a:t>одговарајућег</a:t>
            </a:r>
            <a:r>
              <a:rPr lang="en-US" altLang="sr-Latn-RS" sz="2600" dirty="0"/>
              <a:t> </a:t>
            </a:r>
            <a:r>
              <a:rPr lang="en-US" altLang="sr-Latn-RS" sz="2600" dirty="0" err="1"/>
              <a:t>распона</a:t>
            </a:r>
            <a:r>
              <a:rPr lang="en-US" altLang="sr-Latn-RS" sz="2600" dirty="0"/>
              <a:t> и </a:t>
            </a:r>
            <a:r>
              <a:rPr lang="en-US" altLang="sr-Latn-RS" sz="2600" dirty="0" err="1"/>
              <a:t>активности</a:t>
            </a:r>
            <a:r>
              <a:rPr lang="en-US" altLang="sr-Latn-RS" sz="2600" dirty="0"/>
              <a:t>.</a:t>
            </a:r>
          </a:p>
        </p:txBody>
      </p:sp>
    </p:spTree>
    <p:extLst>
      <p:ext uri="{BB962C8B-B14F-4D97-AF65-F5344CB8AC3E}">
        <p14:creationId xmlns:p14="http://schemas.microsoft.com/office/powerpoint/2010/main" val="31546771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ru-RU" sz="2800" b="1" dirty="0"/>
              <a:t> </a:t>
            </a:r>
            <a:r>
              <a:rPr lang="en-US" sz="2800" b="1" dirty="0"/>
              <a:t>I.1.</a:t>
            </a:r>
            <a:r>
              <a:rPr lang="ru-RU" sz="2800" b="1" dirty="0"/>
              <a:t> </a:t>
            </a:r>
            <a:r>
              <a:rPr lang="x-none" sz="2800" b="1" dirty="0"/>
              <a:t>2.ПРОИЗВОДЊА</a:t>
            </a:r>
            <a:r>
              <a:rPr lang="en-US" sz="2800" b="1" dirty="0"/>
              <a:t> </a:t>
            </a:r>
            <a:r>
              <a:rPr lang="x-none" sz="2800" b="1" dirty="0"/>
              <a:t>РАДИОФ</a:t>
            </a:r>
            <a:r>
              <a:rPr lang="en-US" sz="2800" b="1" dirty="0"/>
              <a:t>A</a:t>
            </a:r>
            <a:r>
              <a:rPr lang="x-none" sz="2800" b="1" dirty="0"/>
              <a:t>РМАЦЕУТСКИХ</a:t>
            </a:r>
            <a:r>
              <a:rPr lang="en-US" sz="2800" b="1" dirty="0"/>
              <a:t> </a:t>
            </a:r>
            <a:r>
              <a:rPr lang="x-none" sz="2800" b="1" dirty="0"/>
              <a:t>ЛЕКОВА</a:t>
            </a:r>
            <a:r>
              <a:rPr lang="en-US" sz="2800" b="1" dirty="0"/>
              <a:t>(</a:t>
            </a:r>
            <a:r>
              <a:rPr lang="x-none" sz="2800" b="1" dirty="0"/>
              <a:t>7</a:t>
            </a:r>
            <a:r>
              <a:rPr lang="en-US" sz="2800" b="1" dirty="0"/>
              <a:t>) </a:t>
            </a:r>
            <a:r>
              <a:rPr lang="x-none" sz="2800" b="1" dirty="0"/>
              <a:t>(чл. 43-55)</a:t>
            </a:r>
            <a:endParaRPr lang="en-US" sz="2800" dirty="0"/>
          </a:p>
        </p:txBody>
      </p:sp>
      <p:sp>
        <p:nvSpPr>
          <p:cNvPr id="29699" name="Content Placeholder 2"/>
          <p:cNvSpPr>
            <a:spLocks noGrp="1"/>
          </p:cNvSpPr>
          <p:nvPr>
            <p:ph idx="1"/>
          </p:nvPr>
        </p:nvSpPr>
        <p:spPr>
          <a:xfrm>
            <a:off x="838200" y="1220789"/>
            <a:ext cx="9361488" cy="4530725"/>
          </a:xfrm>
        </p:spPr>
        <p:txBody>
          <a:bodyPr>
            <a:normAutofit lnSpcReduction="10000"/>
          </a:bodyPr>
          <a:lstStyle/>
          <a:p>
            <a:pPr eaLnBrk="1" hangingPunct="1">
              <a:buFont typeface="Arial" panose="020B0604020202020204" pitchFamily="34" charset="0"/>
              <a:buNone/>
            </a:pPr>
            <a:r>
              <a:rPr lang="sr-Latn-RS" altLang="sr-Latn-RS" sz="2600" dirty="0">
                <a:solidFill>
                  <a:srgbClr val="FF0000"/>
                </a:solidFill>
              </a:rPr>
              <a:t>и</a:t>
            </a:r>
            <a:r>
              <a:rPr lang="en-US" altLang="sr-Latn-RS" sz="2600" dirty="0">
                <a:solidFill>
                  <a:srgbClr val="FF0000"/>
                </a:solidFill>
              </a:rPr>
              <a:t>) </a:t>
            </a:r>
            <a:r>
              <a:rPr lang="sr-Latn-RS" altLang="sr-Latn-RS" sz="2600" dirty="0">
                <a:solidFill>
                  <a:srgbClr val="FF0000"/>
                </a:solidFill>
              </a:rPr>
              <a:t>Кадар</a:t>
            </a:r>
            <a:endParaRPr lang="en-US" altLang="sr-Latn-RS" sz="2600" dirty="0">
              <a:solidFill>
                <a:srgbClr val="FF0000"/>
              </a:solidFill>
            </a:endParaRPr>
          </a:p>
          <a:p>
            <a:pPr eaLnBrk="1" hangingPunct="1">
              <a:buFont typeface="Arial" panose="020B0604020202020204" pitchFamily="34" charset="0"/>
              <a:buNone/>
            </a:pPr>
            <a:r>
              <a:rPr lang="sr-Latn-RS" altLang="sr-Latn-RS" sz="2600" dirty="0">
                <a:solidFill>
                  <a:srgbClr val="FF0000"/>
                </a:solidFill>
              </a:rPr>
              <a:t>Члан</a:t>
            </a:r>
            <a:r>
              <a:rPr lang="en-US" altLang="sr-Latn-RS" sz="2600" dirty="0">
                <a:solidFill>
                  <a:srgbClr val="FF0000"/>
                </a:solidFill>
              </a:rPr>
              <a:t> 53.</a:t>
            </a:r>
          </a:p>
          <a:p>
            <a:pPr algn="just" eaLnBrk="1" hangingPunct="1">
              <a:buFont typeface="Arial" panose="020B0604020202020204" pitchFamily="34" charset="0"/>
              <a:buNone/>
            </a:pPr>
            <a:r>
              <a:rPr lang="sr-Latn-RS" altLang="sr-Latn-RS" sz="2600" dirty="0"/>
              <a:t>     Произвођач</a:t>
            </a:r>
            <a:r>
              <a:rPr lang="vi-VN" altLang="sr-Latn-RS" sz="2600" dirty="0"/>
              <a:t> </a:t>
            </a:r>
            <a:r>
              <a:rPr lang="sr-Latn-RS" altLang="sr-Latn-RS" sz="2600" dirty="0"/>
              <a:t>радиофармацеутских</a:t>
            </a:r>
            <a:r>
              <a:rPr lang="vi-VN" altLang="sr-Latn-RS" sz="2600" dirty="0"/>
              <a:t> </a:t>
            </a:r>
            <a:r>
              <a:rPr lang="sr-Latn-RS" altLang="sr-Latn-RS" sz="2600" dirty="0"/>
              <a:t>лекова</a:t>
            </a:r>
            <a:r>
              <a:rPr lang="vi-VN" altLang="sr-Latn-RS" sz="2600" dirty="0"/>
              <a:t> </a:t>
            </a:r>
            <a:r>
              <a:rPr lang="sr-Latn-RS" altLang="sr-Latn-RS" sz="2600" dirty="0"/>
              <a:t>мора</a:t>
            </a:r>
            <a:r>
              <a:rPr lang="vi-VN" altLang="sr-Latn-RS" sz="2600" dirty="0"/>
              <a:t> </a:t>
            </a:r>
            <a:r>
              <a:rPr lang="sr-Latn-RS" altLang="sr-Latn-RS" sz="2600" dirty="0"/>
              <a:t>да</a:t>
            </a:r>
            <a:r>
              <a:rPr lang="vi-VN" altLang="sr-Latn-RS" sz="2600" dirty="0"/>
              <a:t> </a:t>
            </a:r>
            <a:r>
              <a:rPr lang="sr-Latn-RS" altLang="sr-Latn-RS" sz="2600" dirty="0"/>
              <a:t>има</a:t>
            </a:r>
            <a:r>
              <a:rPr lang="vi-VN" altLang="sr-Latn-RS" sz="2600" dirty="0"/>
              <a:t> </a:t>
            </a:r>
            <a:r>
              <a:rPr lang="sr-Latn-RS" altLang="sr-Latn-RS" sz="2600" dirty="0"/>
              <a:t>одговарајући</a:t>
            </a:r>
            <a:r>
              <a:rPr lang="vi-VN" altLang="sr-Latn-RS" sz="2600" dirty="0"/>
              <a:t> </a:t>
            </a:r>
            <a:r>
              <a:rPr lang="sr-Latn-RS" altLang="sr-Latn-RS" sz="2600" dirty="0"/>
              <a:t>број</a:t>
            </a:r>
            <a:r>
              <a:rPr lang="vi-VN" altLang="sr-Latn-RS" sz="2600" dirty="0"/>
              <a:t> </a:t>
            </a:r>
            <a:r>
              <a:rPr lang="sr-Latn-RS" altLang="sr-Latn-RS" sz="2600" dirty="0"/>
              <a:t>запослених</a:t>
            </a:r>
            <a:r>
              <a:rPr lang="vi-VN" altLang="sr-Latn-RS" sz="2600" dirty="0"/>
              <a:t> </a:t>
            </a:r>
            <a:r>
              <a:rPr lang="sr-Latn-RS" altLang="sr-Latn-RS" sz="2600" dirty="0"/>
              <a:t>лица</a:t>
            </a:r>
            <a:r>
              <a:rPr lang="vi-VN" altLang="sr-Latn-RS" sz="2600" dirty="0"/>
              <a:t> </a:t>
            </a:r>
            <a:r>
              <a:rPr lang="sr-Latn-RS" altLang="sr-Latn-RS" sz="2600" dirty="0"/>
              <a:t>са</a:t>
            </a:r>
            <a:r>
              <a:rPr lang="vi-VN" altLang="sr-Latn-RS" sz="2600" dirty="0"/>
              <a:t> </a:t>
            </a:r>
            <a:r>
              <a:rPr lang="sr-Latn-RS" altLang="sr-Latn-RS" sz="2600" dirty="0"/>
              <a:t>којима</a:t>
            </a:r>
            <a:r>
              <a:rPr lang="vi-VN" altLang="sr-Latn-RS" sz="2600" dirty="0"/>
              <a:t> </a:t>
            </a:r>
            <a:r>
              <a:rPr lang="sr-Latn-RS" altLang="sr-Latn-RS" sz="2600" dirty="0"/>
              <a:t>је</a:t>
            </a:r>
            <a:endParaRPr lang="vi-VN" altLang="sr-Latn-RS" sz="2600" dirty="0"/>
          </a:p>
          <a:p>
            <a:pPr algn="just" eaLnBrk="1" hangingPunct="1">
              <a:buFont typeface="Arial" panose="020B0604020202020204" pitchFamily="34" charset="0"/>
              <a:buNone/>
            </a:pPr>
            <a:r>
              <a:rPr lang="sr-Latn-RS" altLang="sr-Latn-RS" sz="2600" dirty="0"/>
              <a:t>     закључен</a:t>
            </a:r>
            <a:r>
              <a:rPr lang="vi-VN" altLang="sr-Latn-RS" sz="2600" dirty="0"/>
              <a:t> </a:t>
            </a:r>
            <a:r>
              <a:rPr lang="sr-Latn-RS" altLang="sr-Latn-RS" sz="2600" dirty="0"/>
              <a:t>уговор</a:t>
            </a:r>
            <a:r>
              <a:rPr lang="vi-VN" altLang="sr-Latn-RS" sz="2600" dirty="0"/>
              <a:t> </a:t>
            </a:r>
            <a:r>
              <a:rPr lang="sr-Latn-RS" altLang="sr-Latn-RS" sz="2600" dirty="0"/>
              <a:t>о</a:t>
            </a:r>
            <a:r>
              <a:rPr lang="vi-VN" altLang="sr-Latn-RS" sz="2600" dirty="0"/>
              <a:t> </a:t>
            </a:r>
            <a:r>
              <a:rPr lang="sr-Latn-RS" altLang="sr-Latn-RS" sz="2600" dirty="0"/>
              <a:t>раду</a:t>
            </a:r>
            <a:r>
              <a:rPr lang="vi-VN" altLang="sr-Latn-RS" sz="2600" dirty="0"/>
              <a:t> </a:t>
            </a:r>
            <a:r>
              <a:rPr lang="sr-Latn-RS" altLang="sr-Latn-RS" sz="2600" dirty="0"/>
              <a:t>са</a:t>
            </a:r>
            <a:r>
              <a:rPr lang="vi-VN" altLang="sr-Latn-RS" sz="2600" dirty="0"/>
              <a:t> </a:t>
            </a:r>
            <a:r>
              <a:rPr lang="sr-Latn-RS" altLang="sr-Latn-RS" sz="2600" dirty="0"/>
              <a:t>пуним</a:t>
            </a:r>
            <a:r>
              <a:rPr lang="vi-VN" altLang="sr-Latn-RS" sz="2600" dirty="0"/>
              <a:t> </a:t>
            </a:r>
            <a:r>
              <a:rPr lang="sr-Latn-RS" altLang="sr-Latn-RS" sz="2600" dirty="0"/>
              <a:t>радним</a:t>
            </a:r>
            <a:r>
              <a:rPr lang="vi-VN" altLang="sr-Latn-RS" sz="2600" dirty="0"/>
              <a:t> </a:t>
            </a:r>
            <a:r>
              <a:rPr lang="sr-Latn-RS" altLang="sr-Latn-RS" sz="2600" dirty="0"/>
              <a:t>временом</a:t>
            </a:r>
            <a:r>
              <a:rPr lang="vi-VN" altLang="sr-Latn-RS" sz="2600" dirty="0"/>
              <a:t> </a:t>
            </a:r>
            <a:r>
              <a:rPr lang="sr-Latn-RS" altLang="sr-Latn-RS" sz="2600" dirty="0"/>
              <a:t>на</a:t>
            </a:r>
            <a:r>
              <a:rPr lang="vi-VN" altLang="sr-Latn-RS" sz="2600" dirty="0"/>
              <a:t> </a:t>
            </a:r>
            <a:r>
              <a:rPr lang="sr-Latn-RS" altLang="sr-Latn-RS" sz="2600" dirty="0"/>
              <a:t>неодређено</a:t>
            </a:r>
            <a:r>
              <a:rPr lang="vi-VN" altLang="sr-Latn-RS" sz="2600" dirty="0"/>
              <a:t> </a:t>
            </a:r>
            <a:r>
              <a:rPr lang="sr-Latn-RS" altLang="sr-Latn-RS" sz="2600" dirty="0"/>
              <a:t>време</a:t>
            </a:r>
            <a:r>
              <a:rPr lang="vi-VN" altLang="sr-Latn-RS" sz="2600" dirty="0"/>
              <a:t>, </a:t>
            </a:r>
            <a:r>
              <a:rPr lang="sr-Latn-RS" altLang="sr-Latn-RS" sz="2600" dirty="0"/>
              <a:t>и</a:t>
            </a:r>
            <a:r>
              <a:rPr lang="vi-VN" altLang="sr-Latn-RS" sz="2600" dirty="0"/>
              <a:t> </a:t>
            </a:r>
            <a:r>
              <a:rPr lang="sr-Latn-RS" altLang="sr-Latn-RS" sz="2600" dirty="0"/>
              <a:t>то</a:t>
            </a:r>
            <a:r>
              <a:rPr lang="vi-VN" altLang="sr-Latn-RS" sz="2600" dirty="0"/>
              <a:t>:</a:t>
            </a:r>
            <a:endParaRPr lang="sr-Latn-RS" altLang="sr-Latn-RS" sz="2600" dirty="0"/>
          </a:p>
          <a:p>
            <a:pPr algn="just" eaLnBrk="1" hangingPunct="1">
              <a:buFont typeface="Arial" panose="020B0604020202020204" pitchFamily="34" charset="0"/>
              <a:buNone/>
            </a:pPr>
            <a:r>
              <a:rPr lang="pl-PL" altLang="sr-Latn-RS" sz="2600" dirty="0"/>
              <a:t>     </a:t>
            </a:r>
            <a:r>
              <a:rPr lang="en-US" altLang="sr-Latn-RS" sz="2600" dirty="0"/>
              <a:t>-</a:t>
            </a:r>
            <a:r>
              <a:rPr lang="sr-Latn-RS" altLang="sr-Latn-RS" sz="2600" dirty="0"/>
              <a:t>лице</a:t>
            </a:r>
            <a:r>
              <a:rPr lang="pl-PL" altLang="sr-Latn-RS" sz="2600" dirty="0"/>
              <a:t> </a:t>
            </a:r>
            <a:r>
              <a:rPr lang="sr-Latn-RS" altLang="sr-Latn-RS" sz="2600" dirty="0"/>
              <a:t>одговорно</a:t>
            </a:r>
            <a:r>
              <a:rPr lang="pl-PL" altLang="sr-Latn-RS" sz="2600" dirty="0"/>
              <a:t> </a:t>
            </a:r>
            <a:r>
              <a:rPr lang="sr-Latn-RS" altLang="sr-Latn-RS" sz="2600" dirty="0"/>
              <a:t>за</a:t>
            </a:r>
            <a:r>
              <a:rPr lang="pl-PL" altLang="sr-Latn-RS" sz="2600" dirty="0"/>
              <a:t> </a:t>
            </a:r>
            <a:r>
              <a:rPr lang="sr-Latn-RS" altLang="sr-Latn-RS" sz="2600" dirty="0"/>
              <a:t>процес</a:t>
            </a:r>
            <a:r>
              <a:rPr lang="pl-PL" altLang="sr-Latn-RS" sz="2600" dirty="0"/>
              <a:t> </a:t>
            </a:r>
            <a:r>
              <a:rPr lang="sr-Latn-RS" altLang="sr-Latn-RS" sz="2600" dirty="0"/>
              <a:t>производње</a:t>
            </a:r>
            <a:endParaRPr lang="pl-PL" altLang="sr-Latn-RS" sz="2600" dirty="0"/>
          </a:p>
          <a:p>
            <a:pPr algn="just" eaLnBrk="1" hangingPunct="1">
              <a:buFont typeface="Arial" panose="020B0604020202020204" pitchFamily="34" charset="0"/>
              <a:buNone/>
            </a:pPr>
            <a:r>
              <a:rPr lang="sr-Latn-RS" altLang="sr-Latn-RS" sz="2600" dirty="0"/>
              <a:t>     </a:t>
            </a:r>
            <a:r>
              <a:rPr lang="en-US" altLang="sr-Latn-RS" sz="2600" dirty="0"/>
              <a:t>-</a:t>
            </a:r>
            <a:r>
              <a:rPr lang="sr-Latn-RS" altLang="sr-Latn-RS" sz="2600" dirty="0"/>
              <a:t>квалификованог</a:t>
            </a:r>
            <a:r>
              <a:rPr lang="en-US" altLang="sr-Latn-RS" sz="2600" dirty="0"/>
              <a:t> </a:t>
            </a:r>
            <a:r>
              <a:rPr lang="sr-Latn-RS" altLang="sr-Latn-RS" sz="2600" dirty="0"/>
              <a:t>фармацеута</a:t>
            </a:r>
            <a:r>
              <a:rPr lang="en-US" altLang="sr-Latn-RS" sz="2600" dirty="0"/>
              <a:t> </a:t>
            </a:r>
            <a:r>
              <a:rPr lang="sr-Latn-RS" altLang="sr-Latn-RS" sz="2600" dirty="0"/>
              <a:t>одговорног</a:t>
            </a:r>
            <a:r>
              <a:rPr lang="en-US" altLang="sr-Latn-RS" sz="2600" dirty="0"/>
              <a:t> </a:t>
            </a:r>
            <a:r>
              <a:rPr lang="sr-Latn-RS" altLang="sr-Latn-RS" sz="2600" dirty="0"/>
              <a:t>за</a:t>
            </a:r>
            <a:r>
              <a:rPr lang="en-US" altLang="sr-Latn-RS" sz="2600" dirty="0"/>
              <a:t> </a:t>
            </a:r>
            <a:r>
              <a:rPr lang="sr-Latn-RS" altLang="sr-Latn-RS" sz="2600" dirty="0"/>
              <a:t>пуштање</a:t>
            </a:r>
            <a:r>
              <a:rPr lang="en-US" altLang="sr-Latn-RS" sz="2600" dirty="0"/>
              <a:t> </a:t>
            </a:r>
            <a:r>
              <a:rPr lang="sr-Latn-RS" altLang="sr-Latn-RS" sz="2600" dirty="0"/>
              <a:t>серије</a:t>
            </a:r>
            <a:r>
              <a:rPr lang="en-US" altLang="sr-Latn-RS" sz="2600" dirty="0"/>
              <a:t> </a:t>
            </a:r>
            <a:r>
              <a:rPr lang="sr-Latn-RS" altLang="sr-Latn-RS" sz="2600" dirty="0"/>
              <a:t>лека</a:t>
            </a:r>
            <a:r>
              <a:rPr lang="en-US" altLang="sr-Latn-RS" sz="2600" dirty="0"/>
              <a:t> </a:t>
            </a:r>
            <a:r>
              <a:rPr lang="sr-Latn-RS" altLang="sr-Latn-RS" sz="2600" dirty="0"/>
              <a:t>у</a:t>
            </a:r>
            <a:r>
              <a:rPr lang="en-US" altLang="sr-Latn-RS" sz="2600" dirty="0"/>
              <a:t> </a:t>
            </a:r>
            <a:r>
              <a:rPr lang="sr-Latn-RS" altLang="sr-Latn-RS" sz="2600" dirty="0"/>
              <a:t>промет</a:t>
            </a:r>
          </a:p>
          <a:p>
            <a:pPr algn="just" eaLnBrk="1" hangingPunct="1">
              <a:buFont typeface="Arial" panose="020B0604020202020204" pitchFamily="34" charset="0"/>
              <a:buNone/>
            </a:pPr>
            <a:r>
              <a:rPr lang="pl-PL" altLang="sr-Latn-RS" sz="2600" dirty="0"/>
              <a:t>     </a:t>
            </a:r>
            <a:r>
              <a:rPr lang="en-US" altLang="sr-Latn-RS" sz="2600" dirty="0"/>
              <a:t>-</a:t>
            </a:r>
            <a:r>
              <a:rPr lang="sr-Latn-RS" altLang="sr-Latn-RS" sz="2600" dirty="0"/>
              <a:t>одговорно</a:t>
            </a:r>
            <a:r>
              <a:rPr lang="pl-PL" altLang="sr-Latn-RS" sz="2600" dirty="0"/>
              <a:t> </a:t>
            </a:r>
            <a:r>
              <a:rPr lang="sr-Latn-RS" altLang="sr-Latn-RS" sz="2600" dirty="0"/>
              <a:t>лице</a:t>
            </a:r>
            <a:r>
              <a:rPr lang="pl-PL" altLang="sr-Latn-RS" sz="2600" dirty="0"/>
              <a:t> </a:t>
            </a:r>
            <a:r>
              <a:rPr lang="sr-Latn-RS" altLang="sr-Latn-RS" sz="2600" dirty="0"/>
              <a:t>за</a:t>
            </a:r>
            <a:r>
              <a:rPr lang="pl-PL" altLang="sr-Latn-RS" sz="2600" dirty="0"/>
              <a:t> </a:t>
            </a:r>
            <a:r>
              <a:rPr lang="sr-Latn-RS" altLang="sr-Latn-RS" sz="2600" dirty="0"/>
              <a:t>контролу</a:t>
            </a:r>
            <a:r>
              <a:rPr lang="pl-PL" altLang="sr-Latn-RS" sz="2600" dirty="0"/>
              <a:t> </a:t>
            </a:r>
            <a:r>
              <a:rPr lang="sr-Latn-RS" altLang="sr-Latn-RS" sz="2600" dirty="0"/>
              <a:t>квалитета</a:t>
            </a:r>
            <a:r>
              <a:rPr lang="pl-PL" altLang="sr-Latn-RS" sz="2600" dirty="0"/>
              <a:t>, </a:t>
            </a:r>
            <a:r>
              <a:rPr lang="sr-Latn-RS" altLang="sr-Latn-RS" sz="2600" dirty="0"/>
              <a:t>уколико</a:t>
            </a:r>
            <a:r>
              <a:rPr lang="pl-PL" altLang="sr-Latn-RS" sz="2600" dirty="0"/>
              <a:t> </a:t>
            </a:r>
            <a:r>
              <a:rPr lang="sr-Latn-RS" altLang="sr-Latn-RS" sz="2600" dirty="0"/>
              <a:t>сам</a:t>
            </a:r>
            <a:r>
              <a:rPr lang="pl-PL" altLang="sr-Latn-RS" sz="2600" dirty="0"/>
              <a:t> </a:t>
            </a:r>
            <a:r>
              <a:rPr lang="sr-Latn-RS" altLang="sr-Latn-RS" sz="2600" dirty="0"/>
              <a:t>обавља</a:t>
            </a:r>
            <a:r>
              <a:rPr lang="pl-PL" altLang="sr-Latn-RS" sz="2600" dirty="0"/>
              <a:t> </a:t>
            </a:r>
            <a:r>
              <a:rPr lang="sr-Latn-RS" altLang="sr-Latn-RS" sz="2600" dirty="0"/>
              <a:t>контролу</a:t>
            </a:r>
            <a:r>
              <a:rPr lang="pl-PL" altLang="sr-Latn-RS" sz="2600" dirty="0"/>
              <a:t> </a:t>
            </a:r>
            <a:r>
              <a:rPr lang="sr-Latn-RS" altLang="sr-Latn-RS" sz="2600" dirty="0"/>
              <a:t>квалитета</a:t>
            </a:r>
            <a:r>
              <a:rPr lang="pl-PL" altLang="sr-Latn-RS" sz="2600" dirty="0"/>
              <a:t>......</a:t>
            </a:r>
            <a:endParaRPr lang="en-US" altLang="sr-Latn-RS" sz="2600" dirty="0"/>
          </a:p>
        </p:txBody>
      </p:sp>
    </p:spTree>
    <p:extLst>
      <p:ext uri="{BB962C8B-B14F-4D97-AF65-F5344CB8AC3E}">
        <p14:creationId xmlns:p14="http://schemas.microsoft.com/office/powerpoint/2010/main" val="6501619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ru-RU" sz="2800" b="1" dirty="0"/>
              <a:t> </a:t>
            </a:r>
            <a:r>
              <a:rPr lang="en-US" sz="2800" b="1" dirty="0"/>
              <a:t>I.1.</a:t>
            </a:r>
            <a:r>
              <a:rPr lang="ru-RU" sz="2800" b="1" dirty="0"/>
              <a:t> </a:t>
            </a:r>
            <a:r>
              <a:rPr lang="x-none" sz="2800" b="1" dirty="0"/>
              <a:t>2.ПРОИЗВОДЊА</a:t>
            </a:r>
            <a:r>
              <a:rPr lang="en-US" sz="2800" b="1" dirty="0"/>
              <a:t> </a:t>
            </a:r>
            <a:r>
              <a:rPr lang="x-none" sz="2800" b="1" dirty="0"/>
              <a:t>РАДИОФАРМАЦЕУТСКИХ</a:t>
            </a:r>
            <a:r>
              <a:rPr lang="en-US" sz="2800" b="1" dirty="0"/>
              <a:t> </a:t>
            </a:r>
            <a:r>
              <a:rPr lang="x-none" sz="2800" b="1" dirty="0"/>
              <a:t>ЛЕКОВА</a:t>
            </a:r>
            <a:r>
              <a:rPr lang="en-US" sz="2800" b="1" dirty="0"/>
              <a:t>(</a:t>
            </a:r>
            <a:r>
              <a:rPr lang="x-none" sz="2800" b="1" dirty="0"/>
              <a:t>8</a:t>
            </a:r>
            <a:r>
              <a:rPr lang="en-US" sz="2800" b="1" dirty="0"/>
              <a:t>) </a:t>
            </a:r>
            <a:r>
              <a:rPr lang="x-none" sz="2800" b="1" dirty="0"/>
              <a:t>(чл. 43-55)</a:t>
            </a:r>
            <a:endParaRPr lang="en-US" sz="2800" dirty="0"/>
          </a:p>
        </p:txBody>
      </p:sp>
      <p:sp>
        <p:nvSpPr>
          <p:cNvPr id="30723" name="Content Placeholder 2"/>
          <p:cNvSpPr>
            <a:spLocks noGrp="1"/>
          </p:cNvSpPr>
          <p:nvPr>
            <p:ph idx="1"/>
          </p:nvPr>
        </p:nvSpPr>
        <p:spPr>
          <a:xfrm>
            <a:off x="990600" y="1600201"/>
            <a:ext cx="9220200" cy="4525963"/>
          </a:xfrm>
        </p:spPr>
        <p:txBody>
          <a:bodyPr/>
          <a:lstStyle/>
          <a:p>
            <a:pPr eaLnBrk="1" hangingPunct="1">
              <a:buFont typeface="Arial" panose="020B0604020202020204" pitchFamily="34" charset="0"/>
              <a:buNone/>
            </a:pPr>
            <a:r>
              <a:rPr lang="en-US" altLang="sr-Latn-RS" dirty="0" smtClean="0">
                <a:solidFill>
                  <a:srgbClr val="FF0000"/>
                </a:solidFill>
              </a:rPr>
              <a:t>ј) </a:t>
            </a:r>
            <a:r>
              <a:rPr lang="en-US" altLang="sr-Latn-RS" dirty="0" err="1" smtClean="0">
                <a:solidFill>
                  <a:srgbClr val="FF0000"/>
                </a:solidFill>
              </a:rPr>
              <a:t>Обука</a:t>
            </a:r>
            <a:r>
              <a:rPr lang="en-US" altLang="sr-Latn-RS" dirty="0" smtClean="0">
                <a:solidFill>
                  <a:srgbClr val="FF0000"/>
                </a:solidFill>
              </a:rPr>
              <a:t> </a:t>
            </a:r>
            <a:r>
              <a:rPr lang="en-US" altLang="sr-Latn-RS" dirty="0" err="1" smtClean="0">
                <a:solidFill>
                  <a:srgbClr val="FF0000"/>
                </a:solidFill>
              </a:rPr>
              <a:t>запослених</a:t>
            </a:r>
            <a:endParaRPr lang="en-US" altLang="sr-Latn-RS" dirty="0" smtClean="0">
              <a:solidFill>
                <a:srgbClr val="FF0000"/>
              </a:solidFill>
            </a:endParaRPr>
          </a:p>
          <a:p>
            <a:pPr eaLnBrk="1" hangingPunct="1">
              <a:buFont typeface="Arial" panose="020B0604020202020204" pitchFamily="34" charset="0"/>
              <a:buNone/>
            </a:pPr>
            <a:r>
              <a:rPr lang="en-US" altLang="sr-Latn-RS" dirty="0" err="1" smtClean="0">
                <a:solidFill>
                  <a:srgbClr val="FF0000"/>
                </a:solidFill>
              </a:rPr>
              <a:t>Члан</a:t>
            </a:r>
            <a:r>
              <a:rPr lang="en-US" altLang="sr-Latn-RS" dirty="0" smtClean="0">
                <a:solidFill>
                  <a:srgbClr val="FF0000"/>
                </a:solidFill>
              </a:rPr>
              <a:t> 54.</a:t>
            </a:r>
          </a:p>
          <a:p>
            <a:pPr algn="just" eaLnBrk="1" hangingPunct="1">
              <a:buFont typeface="Arial" panose="020B0604020202020204" pitchFamily="34" charset="0"/>
              <a:buNone/>
            </a:pPr>
            <a:r>
              <a:rPr lang="en-US" altLang="sr-Latn-RS" dirty="0"/>
              <a:t>  </a:t>
            </a:r>
            <a:r>
              <a:rPr lang="vi-VN" altLang="sr-Latn-RS" dirty="0"/>
              <a:t> </a:t>
            </a:r>
            <a:r>
              <a:rPr lang="en-US" altLang="sr-Latn-RS" dirty="0"/>
              <a:t> </a:t>
            </a:r>
            <a:r>
              <a:rPr lang="en-US" altLang="sr-Latn-RS" dirty="0" err="1"/>
              <a:t>Произвођач</a:t>
            </a:r>
            <a:r>
              <a:rPr lang="en-US" altLang="sr-Latn-RS" dirty="0"/>
              <a:t> </a:t>
            </a:r>
            <a:r>
              <a:rPr lang="en-US" altLang="sr-Latn-RS" dirty="0" err="1"/>
              <a:t>је</a:t>
            </a:r>
            <a:r>
              <a:rPr lang="en-US" altLang="sr-Latn-RS" dirty="0"/>
              <a:t> </a:t>
            </a:r>
            <a:r>
              <a:rPr lang="en-US" altLang="sr-Latn-RS" dirty="0" err="1"/>
              <a:t>дужан</a:t>
            </a:r>
            <a:r>
              <a:rPr lang="en-US" altLang="sr-Latn-RS" dirty="0"/>
              <a:t> </a:t>
            </a:r>
            <a:r>
              <a:rPr lang="en-US" altLang="sr-Latn-RS" dirty="0" err="1"/>
              <a:t>да</a:t>
            </a:r>
            <a:r>
              <a:rPr lang="en-US" altLang="sr-Latn-RS" dirty="0"/>
              <a:t> </a:t>
            </a:r>
            <a:r>
              <a:rPr lang="en-US" altLang="sr-Latn-RS" dirty="0" err="1"/>
              <a:t>запосленима</a:t>
            </a:r>
            <a:r>
              <a:rPr lang="en-US" altLang="sr-Latn-RS" dirty="0"/>
              <a:t> </a:t>
            </a:r>
            <a:r>
              <a:rPr lang="en-US" altLang="sr-Latn-RS" dirty="0" err="1"/>
              <a:t>обезбеди</a:t>
            </a:r>
            <a:r>
              <a:rPr lang="en-US" altLang="sr-Latn-RS" dirty="0"/>
              <a:t> </a:t>
            </a:r>
            <a:r>
              <a:rPr lang="vi-VN" altLang="sr-Latn-RS" dirty="0"/>
              <a:t> </a:t>
            </a:r>
            <a:r>
              <a:rPr lang="en-US" altLang="sr-Latn-RS" dirty="0" err="1">
                <a:solidFill>
                  <a:srgbClr val="FF0000"/>
                </a:solidFill>
              </a:rPr>
              <a:t>додатну</a:t>
            </a:r>
            <a:r>
              <a:rPr lang="en-US" altLang="sr-Latn-RS" dirty="0">
                <a:solidFill>
                  <a:srgbClr val="FF0000"/>
                </a:solidFill>
              </a:rPr>
              <a:t> </a:t>
            </a:r>
            <a:r>
              <a:rPr lang="en-US" altLang="sr-Latn-RS" dirty="0" err="1">
                <a:solidFill>
                  <a:srgbClr val="FF0000"/>
                </a:solidFill>
              </a:rPr>
              <a:t>обуку</a:t>
            </a:r>
            <a:r>
              <a:rPr lang="en-US" altLang="sr-Latn-RS" dirty="0"/>
              <a:t>, </a:t>
            </a:r>
            <a:r>
              <a:rPr lang="en-US" altLang="sr-Latn-RS" dirty="0" err="1"/>
              <a:t>ради</a:t>
            </a:r>
            <a:r>
              <a:rPr lang="en-US" altLang="sr-Latn-RS" dirty="0"/>
              <a:t> </a:t>
            </a:r>
            <a:r>
              <a:rPr lang="en-US" altLang="sr-Latn-RS" dirty="0" err="1"/>
              <a:t>стицања</a:t>
            </a:r>
            <a:r>
              <a:rPr lang="en-US" altLang="sr-Latn-RS" dirty="0"/>
              <a:t> </a:t>
            </a:r>
            <a:r>
              <a:rPr lang="en-US" altLang="sr-Latn-RS" dirty="0" err="1"/>
              <a:t>специфичних</a:t>
            </a:r>
            <a:r>
              <a:rPr lang="en-US" altLang="sr-Latn-RS" dirty="0"/>
              <a:t> </a:t>
            </a:r>
            <a:r>
              <a:rPr lang="en-US" altLang="sr-Latn-RS" dirty="0" err="1"/>
              <a:t>знања</a:t>
            </a:r>
            <a:r>
              <a:rPr lang="en-US" altLang="sr-Latn-RS" dirty="0"/>
              <a:t> </a:t>
            </a:r>
            <a:r>
              <a:rPr lang="en-US" altLang="sr-Latn-RS" dirty="0" err="1"/>
              <a:t>за</a:t>
            </a:r>
            <a:r>
              <a:rPr lang="en-US" altLang="sr-Latn-RS" dirty="0"/>
              <a:t> </a:t>
            </a:r>
            <a:r>
              <a:rPr lang="en-US" altLang="sr-Latn-RS" dirty="0" err="1"/>
              <a:t>производњу</a:t>
            </a:r>
            <a:r>
              <a:rPr lang="en-US" altLang="sr-Latn-RS" dirty="0"/>
              <a:t> </a:t>
            </a:r>
            <a:r>
              <a:rPr lang="en-US" altLang="sr-Latn-RS" dirty="0" err="1"/>
              <a:t>ове</a:t>
            </a:r>
            <a:r>
              <a:rPr lang="en-US" altLang="sr-Latn-RS" dirty="0"/>
              <a:t> </a:t>
            </a:r>
            <a:r>
              <a:rPr lang="en-US" altLang="sr-Latn-RS" dirty="0" err="1"/>
              <a:t>врсте</a:t>
            </a:r>
            <a:r>
              <a:rPr lang="en-US" altLang="sr-Latn-RS" dirty="0"/>
              <a:t> </a:t>
            </a:r>
            <a:r>
              <a:rPr lang="en-US" altLang="sr-Latn-RS" dirty="0" err="1"/>
              <a:t>лекова</a:t>
            </a:r>
            <a:r>
              <a:rPr lang="en-US" altLang="sr-Latn-RS" dirty="0"/>
              <a:t>, </a:t>
            </a:r>
            <a:r>
              <a:rPr lang="en-US" altLang="sr-Latn-RS" dirty="0" err="1"/>
              <a:t>као</a:t>
            </a:r>
            <a:r>
              <a:rPr lang="en-US" altLang="sr-Latn-RS" dirty="0"/>
              <a:t> и </a:t>
            </a:r>
            <a:r>
              <a:rPr lang="en-US" altLang="sr-Latn-RS" dirty="0" err="1"/>
              <a:t>одговарајућу</a:t>
            </a:r>
            <a:r>
              <a:rPr lang="en-US" altLang="sr-Latn-RS" dirty="0"/>
              <a:t> </a:t>
            </a:r>
            <a:r>
              <a:rPr lang="en-US" altLang="sr-Latn-RS" dirty="0" err="1"/>
              <a:t>обуку</a:t>
            </a:r>
            <a:r>
              <a:rPr lang="en-US" altLang="sr-Latn-RS" dirty="0"/>
              <a:t> </a:t>
            </a:r>
            <a:r>
              <a:rPr lang="en-US" altLang="sr-Latn-RS" dirty="0" err="1"/>
              <a:t>за</a:t>
            </a:r>
            <a:r>
              <a:rPr lang="en-US" altLang="sr-Latn-RS" dirty="0"/>
              <a:t> </a:t>
            </a:r>
            <a:r>
              <a:rPr lang="en-US" altLang="sr-Latn-RS" dirty="0" err="1"/>
              <a:t>заштиту</a:t>
            </a:r>
            <a:r>
              <a:rPr lang="en-US" altLang="sr-Latn-RS" dirty="0"/>
              <a:t> </a:t>
            </a:r>
            <a:r>
              <a:rPr lang="en-US" altLang="sr-Latn-RS" dirty="0" err="1"/>
              <a:t>од</a:t>
            </a:r>
            <a:r>
              <a:rPr lang="en-US" altLang="sr-Latn-RS" dirty="0"/>
              <a:t> </a:t>
            </a:r>
            <a:r>
              <a:rPr lang="en-US" altLang="sr-Latn-RS" dirty="0" err="1">
                <a:solidFill>
                  <a:srgbClr val="FF0000"/>
                </a:solidFill>
              </a:rPr>
              <a:t>јонизујућих</a:t>
            </a:r>
            <a:r>
              <a:rPr lang="en-US" altLang="sr-Latn-RS" dirty="0">
                <a:solidFill>
                  <a:srgbClr val="FF0000"/>
                </a:solidFill>
              </a:rPr>
              <a:t> </a:t>
            </a:r>
            <a:r>
              <a:rPr lang="en-US" altLang="sr-Latn-RS" dirty="0" err="1">
                <a:solidFill>
                  <a:srgbClr val="FF0000"/>
                </a:solidFill>
              </a:rPr>
              <a:t>зрачења</a:t>
            </a:r>
            <a:r>
              <a:rPr lang="en-US" altLang="sr-Latn-RS" dirty="0"/>
              <a:t>.</a:t>
            </a:r>
          </a:p>
        </p:txBody>
      </p:sp>
    </p:spTree>
    <p:extLst>
      <p:ext uri="{BB962C8B-B14F-4D97-AF65-F5344CB8AC3E}">
        <p14:creationId xmlns:p14="http://schemas.microsoft.com/office/powerpoint/2010/main" val="30301437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1" y="304800"/>
            <a:ext cx="10210800" cy="1143000"/>
          </a:xfrm>
        </p:spPr>
        <p:txBody>
          <a:bodyPr rtlCol="0">
            <a:normAutofit/>
          </a:bodyPr>
          <a:lstStyle/>
          <a:p>
            <a:pPr>
              <a:defRPr/>
            </a:pPr>
            <a:r>
              <a:rPr lang="ru-RU" sz="2800" b="1" dirty="0"/>
              <a:t> </a:t>
            </a:r>
            <a:r>
              <a:rPr lang="en-US" sz="2800" b="1" dirty="0"/>
              <a:t>I.1.</a:t>
            </a:r>
            <a:r>
              <a:rPr lang="ru-RU" sz="2800" b="1" dirty="0"/>
              <a:t> </a:t>
            </a:r>
            <a:r>
              <a:rPr lang="x-none" sz="2800" b="1" dirty="0"/>
              <a:t>2.ПРОИЗВОДЊА</a:t>
            </a:r>
            <a:r>
              <a:rPr lang="en-US" sz="2800" b="1" dirty="0"/>
              <a:t> </a:t>
            </a:r>
            <a:r>
              <a:rPr lang="x-none" sz="2800" b="1" dirty="0"/>
              <a:t>РАДИОФАРМАЦЕУТСКИХ</a:t>
            </a:r>
            <a:r>
              <a:rPr lang="en-US" sz="2800" b="1" dirty="0"/>
              <a:t> </a:t>
            </a:r>
            <a:r>
              <a:rPr lang="x-none" sz="2800" b="1" dirty="0"/>
              <a:t>ЛЕКОВА</a:t>
            </a:r>
            <a:r>
              <a:rPr lang="en-US" sz="2800" b="1" dirty="0"/>
              <a:t>(</a:t>
            </a:r>
            <a:r>
              <a:rPr lang="x-none" sz="2800" b="1" dirty="0"/>
              <a:t>9</a:t>
            </a:r>
            <a:r>
              <a:rPr lang="en-US" sz="2800" b="1" dirty="0"/>
              <a:t>) </a:t>
            </a:r>
            <a:r>
              <a:rPr lang="x-none" sz="2800" b="1" dirty="0"/>
              <a:t>(чл. 43-55)</a:t>
            </a:r>
            <a:endParaRPr lang="en-US" sz="2800" dirty="0"/>
          </a:p>
        </p:txBody>
      </p:sp>
      <p:sp>
        <p:nvSpPr>
          <p:cNvPr id="31747" name="Content Placeholder 2"/>
          <p:cNvSpPr>
            <a:spLocks noGrp="1"/>
          </p:cNvSpPr>
          <p:nvPr>
            <p:ph idx="1"/>
          </p:nvPr>
        </p:nvSpPr>
        <p:spPr>
          <a:xfrm>
            <a:off x="990602" y="1605418"/>
            <a:ext cx="9862456" cy="4530725"/>
          </a:xfrm>
        </p:spPr>
        <p:txBody>
          <a:bodyPr/>
          <a:lstStyle/>
          <a:p>
            <a:pPr eaLnBrk="1" hangingPunct="1">
              <a:buFont typeface="Arial" panose="020B0604020202020204" pitchFamily="34" charset="0"/>
              <a:buNone/>
            </a:pPr>
            <a:r>
              <a:rPr lang="en-US" altLang="sr-Latn-RS" sz="2300" dirty="0">
                <a:solidFill>
                  <a:srgbClr val="FF0000"/>
                </a:solidFill>
              </a:rPr>
              <a:t>к</a:t>
            </a:r>
            <a:r>
              <a:rPr lang="vi-VN" altLang="sr-Latn-RS" sz="2300" dirty="0">
                <a:solidFill>
                  <a:srgbClr val="FF0000"/>
                </a:solidFill>
              </a:rPr>
              <a:t>) </a:t>
            </a:r>
            <a:r>
              <a:rPr lang="en-US" altLang="sr-Latn-RS" sz="2300" dirty="0" err="1">
                <a:solidFill>
                  <a:srgbClr val="FF0000"/>
                </a:solidFill>
              </a:rPr>
              <a:t>Обавезе</a:t>
            </a:r>
            <a:r>
              <a:rPr lang="vi-VN" altLang="sr-Latn-RS" sz="2300" dirty="0">
                <a:solidFill>
                  <a:srgbClr val="FF0000"/>
                </a:solidFill>
              </a:rPr>
              <a:t> </a:t>
            </a:r>
            <a:r>
              <a:rPr lang="en-US" altLang="sr-Latn-RS" sz="2300" dirty="0" err="1">
                <a:solidFill>
                  <a:srgbClr val="FF0000"/>
                </a:solidFill>
              </a:rPr>
              <a:t>произвођача</a:t>
            </a:r>
            <a:r>
              <a:rPr lang="vi-VN" altLang="sr-Latn-RS" sz="2300" dirty="0">
                <a:solidFill>
                  <a:srgbClr val="FF0000"/>
                </a:solidFill>
              </a:rPr>
              <a:t> </a:t>
            </a:r>
            <a:r>
              <a:rPr lang="en-US" altLang="sr-Latn-RS" sz="2300" dirty="0" err="1">
                <a:solidFill>
                  <a:srgbClr val="FF0000"/>
                </a:solidFill>
              </a:rPr>
              <a:t>радиофармацеутских</a:t>
            </a:r>
            <a:r>
              <a:rPr lang="vi-VN" altLang="sr-Latn-RS" sz="2300" dirty="0">
                <a:solidFill>
                  <a:srgbClr val="FF0000"/>
                </a:solidFill>
              </a:rPr>
              <a:t> </a:t>
            </a:r>
            <a:r>
              <a:rPr lang="en-US" altLang="sr-Latn-RS" sz="2300" dirty="0" err="1">
                <a:solidFill>
                  <a:srgbClr val="FF0000"/>
                </a:solidFill>
              </a:rPr>
              <a:t>лекова</a:t>
            </a:r>
            <a:endParaRPr lang="vi-VN" altLang="sr-Latn-RS" sz="2300" dirty="0">
              <a:solidFill>
                <a:srgbClr val="FF0000"/>
              </a:solidFill>
            </a:endParaRPr>
          </a:p>
          <a:p>
            <a:pPr eaLnBrk="1" hangingPunct="1">
              <a:buFont typeface="Arial" panose="020B0604020202020204" pitchFamily="34" charset="0"/>
              <a:buNone/>
            </a:pPr>
            <a:r>
              <a:rPr lang="en-US" altLang="sr-Latn-RS" sz="2300" dirty="0" err="1">
                <a:solidFill>
                  <a:srgbClr val="FF0000"/>
                </a:solidFill>
              </a:rPr>
              <a:t>Члан</a:t>
            </a:r>
            <a:r>
              <a:rPr lang="en-US" altLang="sr-Latn-RS" sz="2300" dirty="0">
                <a:solidFill>
                  <a:srgbClr val="FF0000"/>
                </a:solidFill>
              </a:rPr>
              <a:t> 55.</a:t>
            </a:r>
          </a:p>
          <a:p>
            <a:pPr algn="just" eaLnBrk="1" hangingPunct="1">
              <a:buFont typeface="Arial" panose="020B0604020202020204" pitchFamily="34" charset="0"/>
              <a:buNone/>
            </a:pPr>
            <a:r>
              <a:rPr lang="vi-VN" altLang="sr-Latn-RS" sz="2300" dirty="0"/>
              <a:t> </a:t>
            </a:r>
            <a:r>
              <a:rPr lang="en-US" altLang="sr-Latn-RS" sz="2300" dirty="0"/>
              <a:t>     </a:t>
            </a:r>
            <a:r>
              <a:rPr lang="en-US" altLang="sr-Latn-RS" sz="2300" dirty="0" err="1"/>
              <a:t>Произвођач</a:t>
            </a:r>
            <a:r>
              <a:rPr lang="en-US" altLang="sr-Latn-RS" sz="2300" dirty="0"/>
              <a:t> </a:t>
            </a:r>
            <a:r>
              <a:rPr lang="en-US" altLang="sr-Latn-RS" sz="2300" dirty="0" err="1"/>
              <a:t>је</a:t>
            </a:r>
            <a:r>
              <a:rPr lang="vi-VN" altLang="sr-Latn-RS" sz="2300" dirty="0"/>
              <a:t> </a:t>
            </a:r>
            <a:r>
              <a:rPr lang="en-US" altLang="sr-Latn-RS" sz="2300" dirty="0" err="1"/>
              <a:t>дужан</a:t>
            </a:r>
            <a:r>
              <a:rPr lang="vi-VN" altLang="sr-Latn-RS" sz="2300" dirty="0"/>
              <a:t>  </a:t>
            </a:r>
            <a:r>
              <a:rPr lang="en-US" altLang="sr-Latn-RS" sz="2300" dirty="0" err="1"/>
              <a:t>да</a:t>
            </a:r>
            <a:r>
              <a:rPr lang="vi-VN" altLang="sr-Latn-RS" sz="2300" dirty="0"/>
              <a:t> </a:t>
            </a:r>
            <a:r>
              <a:rPr lang="en-US" altLang="sr-Latn-RS" sz="2300" dirty="0" err="1"/>
              <a:t>обезбеди</a:t>
            </a:r>
            <a:r>
              <a:rPr lang="vi-VN" altLang="sr-Latn-RS" sz="2300" dirty="0"/>
              <a:t> </a:t>
            </a:r>
            <a:r>
              <a:rPr lang="en-US" altLang="sr-Latn-RS" sz="2300" dirty="0" err="1">
                <a:solidFill>
                  <a:srgbClr val="FF0000"/>
                </a:solidFill>
              </a:rPr>
              <a:t>сталну</a:t>
            </a:r>
            <a:r>
              <a:rPr lang="vi-VN" altLang="sr-Latn-RS" sz="2300" dirty="0"/>
              <a:t> </a:t>
            </a:r>
            <a:r>
              <a:rPr lang="en-US" altLang="sr-Latn-RS" sz="2300" dirty="0" err="1"/>
              <a:t>процену</a:t>
            </a:r>
            <a:r>
              <a:rPr lang="vi-VN" altLang="sr-Latn-RS" sz="2300" dirty="0"/>
              <a:t> </a:t>
            </a:r>
            <a:r>
              <a:rPr lang="en-US" altLang="sr-Latn-RS" sz="2300" dirty="0" err="1"/>
              <a:t>ефикасности</a:t>
            </a:r>
            <a:r>
              <a:rPr lang="vi-VN" altLang="sr-Latn-RS" sz="2300" dirty="0"/>
              <a:t> </a:t>
            </a:r>
            <a:r>
              <a:rPr lang="en-US" altLang="sr-Latn-RS" sz="2300" dirty="0" err="1"/>
              <a:t>система</a:t>
            </a:r>
            <a:r>
              <a:rPr lang="en-US" altLang="sr-Latn-RS" sz="2300" dirty="0"/>
              <a:t> </a:t>
            </a:r>
            <a:r>
              <a:rPr lang="en-US" altLang="sr-Latn-RS" sz="2300" dirty="0" err="1"/>
              <a:t>обезбеђења</a:t>
            </a:r>
            <a:r>
              <a:rPr lang="vi-VN" altLang="sr-Latn-RS" sz="2300" dirty="0"/>
              <a:t> </a:t>
            </a:r>
            <a:r>
              <a:rPr lang="en-US" altLang="sr-Latn-RS" sz="2300" dirty="0" err="1"/>
              <a:t>квалитета</a:t>
            </a:r>
            <a:r>
              <a:rPr lang="vi-VN" altLang="sr-Latn-RS" sz="2300" dirty="0"/>
              <a:t>, </a:t>
            </a:r>
            <a:r>
              <a:rPr lang="en-US" altLang="sr-Latn-RS" sz="2300" dirty="0" err="1"/>
              <a:t>валидацију</a:t>
            </a:r>
            <a:r>
              <a:rPr lang="vi-VN" altLang="sr-Latn-RS" sz="2300" dirty="0"/>
              <a:t> </a:t>
            </a:r>
            <a:r>
              <a:rPr lang="en-US" altLang="sr-Latn-RS" sz="2300" dirty="0" err="1"/>
              <a:t>производног</a:t>
            </a:r>
            <a:r>
              <a:rPr lang="vi-VN" altLang="sr-Latn-RS" sz="2300" dirty="0"/>
              <a:t> </a:t>
            </a:r>
            <a:r>
              <a:rPr lang="en-US" altLang="sr-Latn-RS" sz="2300" dirty="0" err="1"/>
              <a:t>процеса</a:t>
            </a:r>
            <a:r>
              <a:rPr lang="vi-VN" altLang="sr-Latn-RS" sz="2300" dirty="0"/>
              <a:t>, </a:t>
            </a:r>
            <a:r>
              <a:rPr lang="en-US" altLang="sr-Latn-RS" sz="2300" dirty="0" err="1"/>
              <a:t>контролу</a:t>
            </a:r>
            <a:r>
              <a:rPr lang="vi-VN" altLang="sr-Latn-RS" sz="2300" dirty="0"/>
              <a:t> </a:t>
            </a:r>
            <a:r>
              <a:rPr lang="en-US" altLang="sr-Latn-RS" sz="2300" dirty="0"/>
              <a:t>у</a:t>
            </a:r>
            <a:r>
              <a:rPr lang="vi-VN" altLang="sr-Latn-RS" sz="2300" dirty="0"/>
              <a:t> </a:t>
            </a:r>
            <a:r>
              <a:rPr lang="en-US" altLang="sr-Latn-RS" sz="2300" dirty="0" err="1"/>
              <a:t>процесу</a:t>
            </a:r>
            <a:r>
              <a:rPr lang="vi-VN" altLang="sr-Latn-RS" sz="2300" dirty="0"/>
              <a:t> </a:t>
            </a:r>
            <a:r>
              <a:rPr lang="en-US" altLang="sr-Latn-RS" sz="2300" dirty="0" err="1"/>
              <a:t>производње</a:t>
            </a:r>
            <a:r>
              <a:rPr lang="vi-VN" altLang="sr-Latn-RS" sz="2300" dirty="0"/>
              <a:t>, </a:t>
            </a:r>
            <a:r>
              <a:rPr lang="en-US" altLang="sr-Latn-RS" sz="2300" dirty="0" err="1"/>
              <a:t>праћење</a:t>
            </a:r>
            <a:r>
              <a:rPr lang="en-US" altLang="sr-Latn-RS" sz="2300" dirty="0"/>
              <a:t> </a:t>
            </a:r>
            <a:r>
              <a:rPr lang="en-US" altLang="sr-Latn-RS" sz="2300" dirty="0" err="1"/>
              <a:t>параметара</a:t>
            </a:r>
            <a:r>
              <a:rPr lang="en-US" altLang="sr-Latn-RS" sz="2300" dirty="0"/>
              <a:t> </a:t>
            </a:r>
            <a:r>
              <a:rPr lang="en-US" altLang="sr-Latn-RS" sz="2300" dirty="0" err="1"/>
              <a:t>производње</a:t>
            </a:r>
            <a:r>
              <a:rPr lang="en-US" altLang="sr-Latn-RS" sz="2300" dirty="0"/>
              <a:t> и </a:t>
            </a:r>
            <a:r>
              <a:rPr lang="en-US" altLang="sr-Latn-RS" sz="2300" dirty="0" err="1"/>
              <a:t>радне</a:t>
            </a:r>
            <a:r>
              <a:rPr lang="en-US" altLang="sr-Latn-RS" sz="2300" dirty="0"/>
              <a:t> </a:t>
            </a:r>
            <a:r>
              <a:rPr lang="en-US" altLang="sr-Latn-RS" sz="2300" dirty="0" err="1"/>
              <a:t>околине</a:t>
            </a:r>
            <a:r>
              <a:rPr lang="en-US" altLang="sr-Latn-RS" sz="2300" dirty="0"/>
              <a:t>, а </a:t>
            </a:r>
            <a:r>
              <a:rPr lang="en-US" altLang="sr-Latn-RS" sz="2300" dirty="0" err="1"/>
              <a:t>посебно</a:t>
            </a:r>
            <a:r>
              <a:rPr lang="en-US" altLang="sr-Latn-RS" sz="2300" dirty="0"/>
              <a:t> </a:t>
            </a:r>
            <a:r>
              <a:rPr lang="en-US" altLang="sr-Latn-RS" sz="2300" dirty="0" err="1"/>
              <a:t>за</a:t>
            </a:r>
            <a:r>
              <a:rPr lang="en-US" altLang="sr-Latn-RS" sz="2300" dirty="0"/>
              <a:t> </a:t>
            </a:r>
            <a:r>
              <a:rPr lang="en-US" altLang="sr-Latn-RS" sz="2300" dirty="0" err="1"/>
              <a:t>радиофармацеутске</a:t>
            </a:r>
            <a:r>
              <a:rPr lang="en-US" altLang="sr-Latn-RS" sz="2300" dirty="0"/>
              <a:t> </a:t>
            </a:r>
            <a:r>
              <a:rPr lang="en-US" altLang="sr-Latn-RS" sz="2300" dirty="0" err="1"/>
              <a:t>лекове</a:t>
            </a:r>
            <a:r>
              <a:rPr lang="en-US" altLang="sr-Latn-RS" sz="2300" dirty="0"/>
              <a:t> </a:t>
            </a:r>
            <a:r>
              <a:rPr lang="en-US" altLang="sr-Latn-RS" sz="2300" dirty="0" err="1"/>
              <a:t>који</a:t>
            </a:r>
            <a:r>
              <a:rPr lang="en-US" altLang="sr-Latn-RS" sz="2300" dirty="0"/>
              <a:t> </a:t>
            </a:r>
            <a:r>
              <a:rPr lang="en-US" altLang="sr-Latn-RS" sz="2300" dirty="0" err="1"/>
              <a:t>су</a:t>
            </a:r>
            <a:r>
              <a:rPr lang="en-US" altLang="sr-Latn-RS" sz="2300" dirty="0"/>
              <a:t> </a:t>
            </a:r>
            <a:r>
              <a:rPr lang="en-US" altLang="sr-Latn-RS" sz="2300" dirty="0" err="1"/>
              <a:t>због</a:t>
            </a:r>
            <a:r>
              <a:rPr lang="en-US" altLang="sr-Latn-RS" sz="2300" dirty="0"/>
              <a:t> </a:t>
            </a:r>
            <a:r>
              <a:rPr lang="en-US" altLang="sr-Latn-RS" sz="2300" dirty="0" err="1">
                <a:solidFill>
                  <a:srgbClr val="FF0000"/>
                </a:solidFill>
              </a:rPr>
              <a:t>кратког</a:t>
            </a:r>
            <a:r>
              <a:rPr lang="en-US" altLang="sr-Latn-RS" sz="2300" dirty="0">
                <a:solidFill>
                  <a:srgbClr val="FF0000"/>
                </a:solidFill>
              </a:rPr>
              <a:t> </a:t>
            </a:r>
            <a:r>
              <a:rPr lang="en-US" altLang="sr-Latn-RS" sz="2300" dirty="0" err="1">
                <a:solidFill>
                  <a:srgbClr val="FF0000"/>
                </a:solidFill>
              </a:rPr>
              <a:t>полувремена</a:t>
            </a:r>
            <a:r>
              <a:rPr lang="vi-VN" altLang="sr-Latn-RS" sz="2300" dirty="0">
                <a:solidFill>
                  <a:srgbClr val="FF0000"/>
                </a:solidFill>
              </a:rPr>
              <a:t> </a:t>
            </a:r>
            <a:r>
              <a:rPr lang="en-US" altLang="sr-Latn-RS" sz="2300" dirty="0" err="1">
                <a:solidFill>
                  <a:srgbClr val="FF0000"/>
                </a:solidFill>
              </a:rPr>
              <a:t>распада</a:t>
            </a:r>
            <a:r>
              <a:rPr lang="vi-VN" altLang="sr-Latn-RS" sz="2300" dirty="0">
                <a:solidFill>
                  <a:srgbClr val="FF0000"/>
                </a:solidFill>
              </a:rPr>
              <a:t> </a:t>
            </a:r>
            <a:r>
              <a:rPr lang="en-US" altLang="sr-Latn-RS" sz="2300" dirty="0" err="1"/>
              <a:t>пуштени</a:t>
            </a:r>
            <a:r>
              <a:rPr lang="vi-VN" altLang="sr-Latn-RS" sz="2300" dirty="0"/>
              <a:t> </a:t>
            </a:r>
            <a:r>
              <a:rPr lang="en-US" altLang="sr-Latn-RS" sz="2300" dirty="0"/>
              <a:t>у</a:t>
            </a:r>
            <a:r>
              <a:rPr lang="vi-VN" altLang="sr-Latn-RS" sz="2300" dirty="0"/>
              <a:t> </a:t>
            </a:r>
            <a:r>
              <a:rPr lang="en-US" altLang="sr-Latn-RS" sz="2300" dirty="0" err="1"/>
              <a:t>промет</a:t>
            </a:r>
            <a:r>
              <a:rPr lang="vi-VN" altLang="sr-Latn-RS" sz="2300" dirty="0"/>
              <a:t> </a:t>
            </a:r>
            <a:r>
              <a:rPr lang="en-US" altLang="sr-Latn-RS" sz="2300" dirty="0" err="1"/>
              <a:t>пре</a:t>
            </a:r>
            <a:r>
              <a:rPr lang="vi-VN" altLang="sr-Latn-RS" sz="2300" dirty="0"/>
              <a:t> </a:t>
            </a:r>
            <a:r>
              <a:rPr lang="en-US" altLang="sr-Latn-RS" sz="2300" dirty="0" err="1"/>
              <a:t>завршетка</a:t>
            </a:r>
            <a:r>
              <a:rPr lang="vi-VN" altLang="sr-Latn-RS" sz="2300" dirty="0"/>
              <a:t> </a:t>
            </a:r>
            <a:r>
              <a:rPr lang="en-US" altLang="sr-Latn-RS" sz="2300" dirty="0" err="1"/>
              <a:t>одређених</a:t>
            </a:r>
            <a:r>
              <a:rPr lang="vi-VN" altLang="sr-Latn-RS" sz="2300" dirty="0"/>
              <a:t> </a:t>
            </a:r>
            <a:r>
              <a:rPr lang="en-US" altLang="sr-Latn-RS" sz="2300" dirty="0" err="1"/>
              <a:t>тестова</a:t>
            </a:r>
            <a:r>
              <a:rPr lang="vi-VN" altLang="sr-Latn-RS" sz="2300" dirty="0"/>
              <a:t> </a:t>
            </a:r>
            <a:r>
              <a:rPr lang="en-US" altLang="sr-Latn-RS" sz="2300" dirty="0" err="1"/>
              <a:t>контроле</a:t>
            </a:r>
            <a:r>
              <a:rPr lang="vi-VN" altLang="sr-Latn-RS" sz="2300" dirty="0"/>
              <a:t> </a:t>
            </a:r>
            <a:r>
              <a:rPr lang="en-US" altLang="sr-Latn-RS" sz="2300" dirty="0" err="1"/>
              <a:t>квалитета</a:t>
            </a:r>
            <a:r>
              <a:rPr lang="vi-VN" altLang="sr-Latn-RS" sz="2300" dirty="0"/>
              <a:t>.</a:t>
            </a:r>
          </a:p>
          <a:p>
            <a:pPr algn="just" eaLnBrk="1" hangingPunct="1">
              <a:buFont typeface="Arial" panose="020B0604020202020204" pitchFamily="34" charset="0"/>
              <a:buNone/>
            </a:pPr>
            <a:r>
              <a:rPr lang="en-US" altLang="sr-Latn-RS" sz="2300" dirty="0"/>
              <a:t>   </a:t>
            </a:r>
            <a:r>
              <a:rPr lang="vi-VN" altLang="sr-Latn-RS" sz="2300" dirty="0"/>
              <a:t> </a:t>
            </a:r>
            <a:r>
              <a:rPr lang="en-US" altLang="sr-Latn-RS" sz="2300" dirty="0"/>
              <a:t> </a:t>
            </a:r>
          </a:p>
          <a:p>
            <a:pPr algn="just" eaLnBrk="1" hangingPunct="1">
              <a:buFont typeface="Arial" panose="020B0604020202020204" pitchFamily="34" charset="0"/>
              <a:buNone/>
            </a:pPr>
            <a:r>
              <a:rPr lang="en-US" altLang="sr-Latn-RS" sz="2300" dirty="0"/>
              <a:t>      </a:t>
            </a:r>
            <a:r>
              <a:rPr lang="en-US" altLang="sr-Latn-RS" sz="2300" dirty="0" err="1"/>
              <a:t>Дужан</a:t>
            </a:r>
            <a:r>
              <a:rPr lang="vi-VN" altLang="sr-Latn-RS" sz="2300" dirty="0"/>
              <a:t> </a:t>
            </a:r>
            <a:r>
              <a:rPr lang="en-US" altLang="sr-Latn-RS" sz="2300" dirty="0" err="1"/>
              <a:t>је</a:t>
            </a:r>
            <a:r>
              <a:rPr lang="vi-VN" altLang="sr-Latn-RS" sz="2300" dirty="0"/>
              <a:t> </a:t>
            </a:r>
            <a:r>
              <a:rPr lang="en-US" altLang="sr-Latn-RS" sz="2300" dirty="0" err="1"/>
              <a:t>да</a:t>
            </a:r>
            <a:r>
              <a:rPr lang="vi-VN" altLang="sr-Latn-RS" sz="2300" dirty="0"/>
              <a:t> </a:t>
            </a:r>
            <a:r>
              <a:rPr lang="en-US" altLang="sr-Latn-RS" sz="2300" dirty="0" err="1"/>
              <a:t>обезбеди</a:t>
            </a:r>
            <a:r>
              <a:rPr lang="en-US" altLang="sr-Latn-RS" sz="2300" dirty="0"/>
              <a:t> и</a:t>
            </a:r>
            <a:r>
              <a:rPr lang="vi-VN" altLang="sr-Latn-RS" sz="2300" dirty="0"/>
              <a:t> </a:t>
            </a:r>
            <a:r>
              <a:rPr lang="en-US" altLang="sr-Latn-RS" sz="2300" dirty="0" err="1"/>
              <a:t>процедуру</a:t>
            </a:r>
            <a:r>
              <a:rPr lang="vi-VN" altLang="sr-Latn-RS" sz="2300" dirty="0"/>
              <a:t> </a:t>
            </a:r>
            <a:r>
              <a:rPr lang="en-US" altLang="sr-Latn-RS" sz="2300" dirty="0" err="1"/>
              <a:t>за</a:t>
            </a:r>
            <a:r>
              <a:rPr lang="vi-VN" altLang="sr-Latn-RS" sz="2300" dirty="0"/>
              <a:t> </a:t>
            </a:r>
            <a:r>
              <a:rPr lang="en-US" altLang="sr-Latn-RS" sz="2300" dirty="0" err="1">
                <a:solidFill>
                  <a:srgbClr val="FF0000"/>
                </a:solidFill>
              </a:rPr>
              <a:t>тренутно</a:t>
            </a:r>
            <a:r>
              <a:rPr lang="vi-VN" altLang="sr-Latn-RS" sz="2300" dirty="0">
                <a:solidFill>
                  <a:srgbClr val="FF0000"/>
                </a:solidFill>
              </a:rPr>
              <a:t> </a:t>
            </a:r>
            <a:r>
              <a:rPr lang="en-US" altLang="sr-Latn-RS" sz="2300" dirty="0" err="1">
                <a:solidFill>
                  <a:srgbClr val="FF0000"/>
                </a:solidFill>
              </a:rPr>
              <a:t>повлачење</a:t>
            </a:r>
            <a:r>
              <a:rPr lang="vi-VN" altLang="sr-Latn-RS" sz="2300" dirty="0">
                <a:solidFill>
                  <a:srgbClr val="FF0000"/>
                </a:solidFill>
              </a:rPr>
              <a:t> </a:t>
            </a:r>
            <a:r>
              <a:rPr lang="en-US" altLang="sr-Latn-RS" sz="2300" dirty="0" err="1"/>
              <a:t>лека</a:t>
            </a:r>
            <a:r>
              <a:rPr lang="vi-VN" altLang="sr-Latn-RS" sz="2300" dirty="0"/>
              <a:t> </a:t>
            </a:r>
            <a:r>
              <a:rPr lang="en-US" altLang="sr-Latn-RS" sz="2300" dirty="0" err="1"/>
              <a:t>из</a:t>
            </a:r>
            <a:r>
              <a:rPr lang="en-US" altLang="sr-Latn-RS" sz="2300" dirty="0"/>
              <a:t> </a:t>
            </a:r>
            <a:r>
              <a:rPr lang="en-US" altLang="sr-Latn-RS" sz="2300" dirty="0" err="1"/>
              <a:t>промета</a:t>
            </a:r>
            <a:r>
              <a:rPr lang="pl-PL" altLang="sr-Latn-RS" sz="2300" dirty="0"/>
              <a:t>, </a:t>
            </a:r>
            <a:r>
              <a:rPr lang="en-US" altLang="sr-Latn-RS" sz="2300" dirty="0"/>
              <a:t>у</a:t>
            </a:r>
            <a:r>
              <a:rPr lang="pl-PL" altLang="sr-Latn-RS" sz="2300" dirty="0"/>
              <a:t> </a:t>
            </a:r>
            <a:r>
              <a:rPr lang="en-US" altLang="sr-Latn-RS" sz="2300" dirty="0" err="1"/>
              <a:t>складу</a:t>
            </a:r>
            <a:r>
              <a:rPr lang="pl-PL" altLang="sr-Latn-RS" sz="2300" dirty="0"/>
              <a:t> </a:t>
            </a:r>
            <a:r>
              <a:rPr lang="en-US" altLang="sr-Latn-RS" sz="2300" dirty="0" err="1"/>
              <a:t>са</a:t>
            </a:r>
            <a:r>
              <a:rPr lang="pl-PL" altLang="sr-Latn-RS" sz="2300" dirty="0"/>
              <a:t> </a:t>
            </a:r>
            <a:r>
              <a:rPr lang="en-US" altLang="sr-Latn-RS" sz="2300" dirty="0" err="1"/>
              <a:t>одредбама</a:t>
            </a:r>
            <a:r>
              <a:rPr lang="pl-PL" altLang="sr-Latn-RS" sz="2300" dirty="0"/>
              <a:t> </a:t>
            </a:r>
            <a:r>
              <a:rPr lang="en-US" altLang="sr-Latn-RS" sz="2300" dirty="0" err="1"/>
              <a:t>овог</a:t>
            </a:r>
            <a:r>
              <a:rPr lang="pl-PL" altLang="sr-Latn-RS" sz="2300" dirty="0"/>
              <a:t> </a:t>
            </a:r>
            <a:r>
              <a:rPr lang="en-US" altLang="sr-Latn-RS" sz="2300" dirty="0" err="1"/>
              <a:t>правилника</a:t>
            </a:r>
            <a:r>
              <a:rPr lang="pl-PL" altLang="sr-Latn-RS" sz="2300" b="1" dirty="0"/>
              <a:t>.</a:t>
            </a:r>
            <a:endParaRPr lang="en-US" altLang="sr-Latn-RS" sz="2300" b="1" dirty="0">
              <a:solidFill>
                <a:srgbClr val="FF0000"/>
              </a:solidFill>
            </a:endParaRPr>
          </a:p>
        </p:txBody>
      </p:sp>
    </p:spTree>
    <p:extLst>
      <p:ext uri="{BB962C8B-B14F-4D97-AF65-F5344CB8AC3E}">
        <p14:creationId xmlns:p14="http://schemas.microsoft.com/office/powerpoint/2010/main" val="26411370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ru-RU" altLang="sr-Latn-RS" sz="2400" b="1" dirty="0"/>
              <a:t> </a:t>
            </a:r>
            <a:r>
              <a:rPr lang="en-US" altLang="sr-Latn-RS" sz="2400" b="1" dirty="0"/>
              <a:t>I.1.</a:t>
            </a:r>
            <a:r>
              <a:rPr lang="ru-RU" altLang="sr-Latn-RS" sz="2400" b="1" dirty="0"/>
              <a:t> </a:t>
            </a:r>
            <a:r>
              <a:rPr lang="pl-PL" altLang="sr-Latn-RS" sz="2400" b="1" dirty="0"/>
              <a:t>3.</a:t>
            </a:r>
            <a:r>
              <a:rPr lang="en-US" altLang="sr-Latn-RS" sz="2400" b="1" dirty="0" err="1"/>
              <a:t>Правилник</a:t>
            </a:r>
            <a:r>
              <a:rPr lang="pl-PL" altLang="sr-Latn-RS" sz="2400" b="1" dirty="0"/>
              <a:t> </a:t>
            </a:r>
            <a:r>
              <a:rPr lang="en-US" altLang="sr-Latn-RS" sz="2400" b="1" dirty="0"/>
              <a:t>о</a:t>
            </a:r>
            <a:r>
              <a:rPr lang="pl-PL" altLang="sr-Latn-RS" sz="2400" b="1" dirty="0"/>
              <a:t> </a:t>
            </a:r>
            <a:r>
              <a:rPr lang="en-US" altLang="sr-Latn-RS" sz="2400" b="1" dirty="0" err="1"/>
              <a:t>условима</a:t>
            </a:r>
            <a:r>
              <a:rPr lang="pl-PL" altLang="sr-Latn-RS" sz="2400" b="1" dirty="0"/>
              <a:t> </a:t>
            </a:r>
            <a:r>
              <a:rPr lang="en-US" altLang="sr-Latn-RS" sz="2400" b="1" dirty="0" err="1"/>
              <a:t>за</a:t>
            </a:r>
            <a:r>
              <a:rPr lang="pl-PL" altLang="sr-Latn-RS" sz="2400" b="1" dirty="0"/>
              <a:t> </a:t>
            </a:r>
            <a:r>
              <a:rPr lang="en-US" altLang="sr-Latn-RS" sz="2400" b="1" dirty="0" err="1"/>
              <a:t>промет</a:t>
            </a:r>
            <a:r>
              <a:rPr lang="pl-PL" altLang="sr-Latn-RS" sz="2400" b="1" dirty="0"/>
              <a:t> </a:t>
            </a:r>
            <a:r>
              <a:rPr lang="en-US" altLang="sr-Latn-RS" sz="2400" b="1" dirty="0" err="1"/>
              <a:t>на</a:t>
            </a:r>
            <a:r>
              <a:rPr lang="pl-PL" altLang="sr-Latn-RS" sz="2400" b="1" dirty="0"/>
              <a:t> </a:t>
            </a:r>
            <a:r>
              <a:rPr lang="en-US" altLang="sr-Latn-RS" sz="2400" b="1" dirty="0" err="1" smtClean="0"/>
              <a:t>велико</a:t>
            </a:r>
            <a:r>
              <a:rPr lang="sr-Cyrl-RS" altLang="sr-Latn-RS" sz="2400" b="1" dirty="0" smtClean="0"/>
              <a:t> </a:t>
            </a:r>
            <a:r>
              <a:rPr lang="en-US" altLang="sr-Latn-RS" sz="2400" b="1" dirty="0" err="1" smtClean="0"/>
              <a:t>лекова</a:t>
            </a:r>
            <a:r>
              <a:rPr lang="pl-PL" altLang="sr-Latn-RS" sz="2400" b="1" dirty="0" smtClean="0"/>
              <a:t> </a:t>
            </a:r>
            <a:r>
              <a:rPr lang="en-US" altLang="sr-Latn-RS" sz="2400" b="1" dirty="0"/>
              <a:t>и</a:t>
            </a:r>
            <a:r>
              <a:rPr lang="pl-PL" altLang="sr-Latn-RS" sz="2400" b="1" dirty="0"/>
              <a:t> </a:t>
            </a:r>
            <a:r>
              <a:rPr lang="en-US" altLang="sr-Latn-RS" sz="2400" b="1" dirty="0" err="1"/>
              <a:t>медицинских</a:t>
            </a:r>
            <a:r>
              <a:rPr lang="pl-PL" altLang="sr-Latn-RS" sz="2400" b="1" dirty="0"/>
              <a:t> </a:t>
            </a:r>
            <a:r>
              <a:rPr lang="en-US" altLang="sr-Latn-RS" sz="2400" b="1" dirty="0" err="1"/>
              <a:t>средстава</a:t>
            </a:r>
            <a:r>
              <a:rPr lang="pl-PL" altLang="sr-Latn-RS" sz="2400" b="1" dirty="0"/>
              <a:t>.....</a:t>
            </a:r>
            <a:r>
              <a:rPr lang="en-US" altLang="sr-Latn-RS" sz="2400" b="1" dirty="0"/>
              <a:t>(1)</a:t>
            </a:r>
            <a:br>
              <a:rPr lang="en-US" altLang="sr-Latn-RS" sz="2400" b="1" dirty="0"/>
            </a:br>
            <a:endParaRPr lang="en-US" altLang="sr-Latn-RS" sz="2400" dirty="0"/>
          </a:p>
        </p:txBody>
      </p:sp>
      <p:sp>
        <p:nvSpPr>
          <p:cNvPr id="32771" name="Content Placeholder 2"/>
          <p:cNvSpPr>
            <a:spLocks noGrp="1"/>
          </p:cNvSpPr>
          <p:nvPr>
            <p:ph idx="1"/>
          </p:nvPr>
        </p:nvSpPr>
        <p:spPr>
          <a:xfrm>
            <a:off x="555173" y="1901826"/>
            <a:ext cx="8990013" cy="3457575"/>
          </a:xfrm>
        </p:spPr>
        <p:txBody>
          <a:bodyPr>
            <a:normAutofit lnSpcReduction="10000"/>
          </a:bodyPr>
          <a:lstStyle/>
          <a:p>
            <a:pPr algn="just" eaLnBrk="1" hangingPunct="1">
              <a:buFont typeface="Arial" panose="020B0604020202020204" pitchFamily="34" charset="0"/>
              <a:buNone/>
            </a:pPr>
            <a:r>
              <a:rPr lang="sr-Latn-RS" altLang="sr-Latn-RS" sz="2600" b="1" dirty="0"/>
              <a:t>    </a:t>
            </a:r>
            <a:r>
              <a:rPr lang="sr-Latn-RS" altLang="sr-Latn-RS" sz="2600" dirty="0"/>
              <a:t>Правилник прописује посебне услове у погледу</a:t>
            </a:r>
            <a:r>
              <a:rPr lang="en-US" altLang="sr-Latn-RS" sz="2600" dirty="0"/>
              <a:t> </a:t>
            </a:r>
            <a:r>
              <a:rPr lang="sr-Latn-RS" altLang="sr-Latn-RS" sz="2600" dirty="0">
                <a:solidFill>
                  <a:srgbClr val="FF0000"/>
                </a:solidFill>
              </a:rPr>
              <a:t>простора</a:t>
            </a:r>
            <a:r>
              <a:rPr lang="en-US" altLang="sr-Latn-RS" sz="2600" dirty="0">
                <a:solidFill>
                  <a:srgbClr val="FF0000"/>
                </a:solidFill>
              </a:rPr>
              <a:t>,</a:t>
            </a:r>
            <a:r>
              <a:rPr lang="sr-Latn-RS" altLang="sr-Latn-RS" sz="2600" dirty="0"/>
              <a:t> </a:t>
            </a:r>
            <a:r>
              <a:rPr lang="sr-Latn-RS" altLang="sr-Latn-RS" sz="2600" dirty="0">
                <a:solidFill>
                  <a:srgbClr val="FF0000"/>
                </a:solidFill>
              </a:rPr>
              <a:t>кадра</a:t>
            </a:r>
            <a:r>
              <a:rPr lang="sr-Latn-RS" altLang="sr-Latn-RS" sz="2600" dirty="0"/>
              <a:t> и </a:t>
            </a:r>
            <a:r>
              <a:rPr lang="sr-Latn-RS" altLang="sr-Latn-RS" sz="2600" dirty="0">
                <a:solidFill>
                  <a:srgbClr val="FF0000"/>
                </a:solidFill>
              </a:rPr>
              <a:t>опреме</a:t>
            </a:r>
            <a:r>
              <a:rPr lang="sr-Latn-RS" altLang="sr-Latn-RS" sz="2600" dirty="0"/>
              <a:t> при </a:t>
            </a:r>
            <a:r>
              <a:rPr lang="sr-Latn-RS" altLang="sr-Latn-RS" sz="2600" dirty="0">
                <a:solidFill>
                  <a:srgbClr val="FF0000"/>
                </a:solidFill>
              </a:rPr>
              <a:t>промету на велико </a:t>
            </a:r>
            <a:r>
              <a:rPr lang="sr-Latn-RS" altLang="sr-Latn-RS" sz="2600" dirty="0"/>
              <a:t>радиофармацеутским лековима:</a:t>
            </a:r>
          </a:p>
          <a:p>
            <a:pPr algn="just" eaLnBrk="1" hangingPunct="1">
              <a:buFont typeface="Arial" panose="020B0604020202020204" pitchFamily="34" charset="0"/>
              <a:buNone/>
            </a:pPr>
            <a:endParaRPr lang="sr-Latn-RS" altLang="sr-Latn-RS" sz="2600" i="1" dirty="0">
              <a:solidFill>
                <a:srgbClr val="FF0000"/>
              </a:solidFill>
            </a:endParaRPr>
          </a:p>
          <a:p>
            <a:pPr algn="just" eaLnBrk="1" hangingPunct="1">
              <a:buFont typeface="Arial" panose="020B0604020202020204" pitchFamily="34" charset="0"/>
              <a:buNone/>
            </a:pPr>
            <a:r>
              <a:rPr lang="sr-Latn-RS" altLang="sr-Latn-RS" sz="2600" i="1" dirty="0">
                <a:solidFill>
                  <a:srgbClr val="FF0000"/>
                </a:solidFill>
              </a:rPr>
              <a:t>Члан</a:t>
            </a:r>
            <a:r>
              <a:rPr lang="en-US" altLang="sr-Latn-RS" sz="2600" i="1" dirty="0">
                <a:solidFill>
                  <a:srgbClr val="FF0000"/>
                </a:solidFill>
              </a:rPr>
              <a:t> </a:t>
            </a:r>
            <a:r>
              <a:rPr lang="sr-Latn-RS" altLang="sr-Latn-RS" sz="2600" i="1" dirty="0">
                <a:solidFill>
                  <a:srgbClr val="FF0000"/>
                </a:solidFill>
              </a:rPr>
              <a:t>10</a:t>
            </a:r>
            <a:r>
              <a:rPr lang="en-US" altLang="sr-Latn-RS" sz="2600" i="1" dirty="0">
                <a:solidFill>
                  <a:srgbClr val="FF0000"/>
                </a:solidFill>
              </a:rPr>
              <a:t>.</a:t>
            </a:r>
            <a:r>
              <a:rPr lang="sr-Latn-RS" altLang="sr-Latn-RS" sz="2600" i="1" dirty="0">
                <a:solidFill>
                  <a:srgbClr val="FF0000"/>
                </a:solidFill>
              </a:rPr>
              <a:t>,став 2</a:t>
            </a:r>
          </a:p>
          <a:p>
            <a:pPr algn="just" eaLnBrk="1" hangingPunct="1">
              <a:buFont typeface="Arial" panose="020B0604020202020204" pitchFamily="34" charset="0"/>
              <a:buNone/>
            </a:pPr>
            <a:r>
              <a:rPr lang="sr-Latn-RS" altLang="sr-Latn-RS" sz="2600" dirty="0"/>
              <a:t>      Поред</a:t>
            </a:r>
            <a:r>
              <a:rPr lang="en-US" altLang="sr-Latn-RS" sz="2600" dirty="0"/>
              <a:t> </a:t>
            </a:r>
            <a:r>
              <a:rPr lang="sr-Latn-RS" altLang="sr-Latn-RS" sz="2600" dirty="0"/>
              <a:t>простора,..... велепродаја</a:t>
            </a:r>
            <a:r>
              <a:rPr lang="pl-PL" altLang="sr-Latn-RS" sz="2600" dirty="0"/>
              <a:t> </a:t>
            </a:r>
            <a:r>
              <a:rPr lang="sr-Latn-RS" altLang="sr-Latn-RS" sz="2600" dirty="0"/>
              <a:t>има</a:t>
            </a:r>
            <a:r>
              <a:rPr lang="pl-PL" altLang="sr-Latn-RS" sz="2600" dirty="0"/>
              <a:t> </a:t>
            </a:r>
            <a:r>
              <a:rPr lang="sr-Latn-RS" altLang="sr-Latn-RS" sz="2600" dirty="0"/>
              <a:t>и</a:t>
            </a:r>
            <a:r>
              <a:rPr lang="pl-PL" altLang="sr-Latn-RS" sz="2600" dirty="0"/>
              <a:t> </a:t>
            </a:r>
            <a:r>
              <a:rPr lang="sr-Latn-RS" altLang="sr-Latn-RS" sz="2600" dirty="0"/>
              <a:t>посебно</a:t>
            </a:r>
            <a:r>
              <a:rPr lang="pl-PL" altLang="sr-Latn-RS" sz="2600" dirty="0"/>
              <a:t> </a:t>
            </a:r>
            <a:r>
              <a:rPr lang="sr-Latn-RS" altLang="sr-Latn-RS" sz="2600" dirty="0"/>
              <a:t>обезбеђене</a:t>
            </a:r>
            <a:r>
              <a:rPr lang="en-US" altLang="sr-Latn-RS" sz="2600" dirty="0"/>
              <a:t> </a:t>
            </a:r>
            <a:r>
              <a:rPr lang="sr-Latn-RS" altLang="sr-Latn-RS" sz="2600" dirty="0"/>
              <a:t>просторије</a:t>
            </a:r>
            <a:r>
              <a:rPr lang="pl-PL" altLang="sr-Latn-RS" sz="2600" dirty="0"/>
              <a:t>, </a:t>
            </a:r>
            <a:r>
              <a:rPr lang="sr-Latn-RS" altLang="sr-Latn-RS" sz="2600" dirty="0"/>
              <a:t>односно</a:t>
            </a:r>
            <a:r>
              <a:rPr lang="pl-PL" altLang="sr-Latn-RS" sz="2600" dirty="0"/>
              <a:t> </a:t>
            </a:r>
            <a:r>
              <a:rPr lang="sr-Latn-RS" altLang="sr-Latn-RS" sz="2600" dirty="0"/>
              <a:t>простор</a:t>
            </a:r>
            <a:r>
              <a:rPr lang="pl-PL" altLang="sr-Latn-RS" sz="2600" dirty="0"/>
              <a:t> </a:t>
            </a:r>
            <a:r>
              <a:rPr lang="sr-Latn-RS" altLang="sr-Latn-RS" sz="2600" dirty="0"/>
              <a:t>за</a:t>
            </a:r>
            <a:r>
              <a:rPr lang="pl-PL" altLang="sr-Latn-RS" sz="2600" dirty="0"/>
              <a:t> </a:t>
            </a:r>
            <a:r>
              <a:rPr lang="sr-Latn-RS" altLang="sr-Latn-RS" sz="2600" dirty="0"/>
              <a:t>смештај</a:t>
            </a:r>
            <a:r>
              <a:rPr lang="pl-PL" altLang="sr-Latn-RS" sz="2600" dirty="0"/>
              <a:t> </a:t>
            </a:r>
            <a:r>
              <a:rPr lang="sr-Latn-RS" altLang="sr-Latn-RS" sz="2600" dirty="0"/>
              <a:t>и</a:t>
            </a:r>
            <a:r>
              <a:rPr lang="pl-PL" altLang="sr-Latn-RS" sz="2600" dirty="0"/>
              <a:t> </a:t>
            </a:r>
            <a:r>
              <a:rPr lang="sr-Latn-RS" altLang="sr-Latn-RS" sz="2600" dirty="0"/>
              <a:t>чување</a:t>
            </a:r>
            <a:r>
              <a:rPr lang="pl-PL" altLang="sr-Latn-RS" sz="2600" dirty="0"/>
              <a:t>:</a:t>
            </a:r>
          </a:p>
          <a:p>
            <a:pPr algn="just" eaLnBrk="1" hangingPunct="1">
              <a:buFont typeface="Arial" panose="020B0604020202020204" pitchFamily="34" charset="0"/>
              <a:buNone/>
            </a:pPr>
            <a:r>
              <a:rPr lang="pl-PL" altLang="sr-Latn-RS" sz="2600" i="1" dirty="0"/>
              <a:t>      .......</a:t>
            </a:r>
            <a:r>
              <a:rPr lang="en-US" altLang="sr-Latn-RS" sz="2600" dirty="0"/>
              <a:t> </a:t>
            </a:r>
            <a:r>
              <a:rPr lang="en-US" altLang="sr-Latn-RS" sz="2600" dirty="0">
                <a:solidFill>
                  <a:srgbClr val="FF0000"/>
                </a:solidFill>
              </a:rPr>
              <a:t>7) </a:t>
            </a:r>
            <a:r>
              <a:rPr lang="sr-Latn-RS" altLang="sr-Latn-RS" sz="2600" dirty="0">
                <a:solidFill>
                  <a:srgbClr val="FF0000"/>
                </a:solidFill>
              </a:rPr>
              <a:t>радиофармацеутских</a:t>
            </a:r>
            <a:r>
              <a:rPr lang="en-US" altLang="sr-Latn-RS" sz="2600" dirty="0">
                <a:solidFill>
                  <a:srgbClr val="FF0000"/>
                </a:solidFill>
              </a:rPr>
              <a:t> </a:t>
            </a:r>
            <a:r>
              <a:rPr lang="sr-Latn-RS" altLang="sr-Latn-RS" sz="2600" dirty="0">
                <a:solidFill>
                  <a:srgbClr val="FF0000"/>
                </a:solidFill>
              </a:rPr>
              <a:t>лекова</a:t>
            </a:r>
            <a:r>
              <a:rPr lang="sr-Latn-RS" altLang="sr-Latn-RS" sz="2600" dirty="0"/>
              <a:t>.</a:t>
            </a:r>
            <a:endParaRPr lang="en-US" altLang="sr-Latn-RS" sz="2600" dirty="0"/>
          </a:p>
        </p:txBody>
      </p:sp>
    </p:spTree>
    <p:extLst>
      <p:ext uri="{BB962C8B-B14F-4D97-AF65-F5344CB8AC3E}">
        <p14:creationId xmlns:p14="http://schemas.microsoft.com/office/powerpoint/2010/main" val="29994562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ru-RU" altLang="sr-Latn-RS" sz="2500" b="1" dirty="0"/>
              <a:t> </a:t>
            </a:r>
            <a:r>
              <a:rPr lang="en-US" altLang="sr-Latn-RS" sz="2500" b="1" dirty="0"/>
              <a:t>I.1.</a:t>
            </a:r>
            <a:r>
              <a:rPr lang="ru-RU" altLang="sr-Latn-RS" sz="2500" b="1" dirty="0"/>
              <a:t> </a:t>
            </a:r>
            <a:r>
              <a:rPr lang="pl-PL" altLang="sr-Latn-RS" sz="2500" b="1" dirty="0"/>
              <a:t>3.</a:t>
            </a:r>
            <a:r>
              <a:rPr lang="en-US" altLang="sr-Latn-RS" sz="2500" b="1" dirty="0" err="1"/>
              <a:t>Правилник</a:t>
            </a:r>
            <a:r>
              <a:rPr lang="pl-PL" altLang="sr-Latn-RS" sz="2500" b="1" dirty="0"/>
              <a:t> </a:t>
            </a:r>
            <a:r>
              <a:rPr lang="en-US" altLang="sr-Latn-RS" sz="2500" b="1" dirty="0"/>
              <a:t>о</a:t>
            </a:r>
            <a:r>
              <a:rPr lang="pl-PL" altLang="sr-Latn-RS" sz="2500" b="1" dirty="0"/>
              <a:t> </a:t>
            </a:r>
            <a:r>
              <a:rPr lang="en-US" altLang="sr-Latn-RS" sz="2500" b="1" dirty="0" err="1"/>
              <a:t>условима</a:t>
            </a:r>
            <a:r>
              <a:rPr lang="pl-PL" altLang="sr-Latn-RS" sz="2500" b="1" dirty="0"/>
              <a:t> </a:t>
            </a:r>
            <a:r>
              <a:rPr lang="en-US" altLang="sr-Latn-RS" sz="2500" b="1" dirty="0" err="1"/>
              <a:t>за</a:t>
            </a:r>
            <a:r>
              <a:rPr lang="pl-PL" altLang="sr-Latn-RS" sz="2500" b="1" dirty="0"/>
              <a:t> </a:t>
            </a:r>
            <a:r>
              <a:rPr lang="en-US" altLang="sr-Latn-RS" sz="2500" b="1" dirty="0" err="1"/>
              <a:t>промет</a:t>
            </a:r>
            <a:r>
              <a:rPr lang="pl-PL" altLang="sr-Latn-RS" sz="2500" b="1" dirty="0"/>
              <a:t> </a:t>
            </a:r>
            <a:r>
              <a:rPr lang="en-US" altLang="sr-Latn-RS" sz="2500" b="1" dirty="0" err="1"/>
              <a:t>на</a:t>
            </a:r>
            <a:r>
              <a:rPr lang="pl-PL" altLang="sr-Latn-RS" sz="2500" b="1" dirty="0"/>
              <a:t> </a:t>
            </a:r>
            <a:r>
              <a:rPr lang="en-US" altLang="sr-Latn-RS" sz="2500" b="1" dirty="0" err="1" smtClean="0"/>
              <a:t>велико</a:t>
            </a:r>
            <a:r>
              <a:rPr lang="sr-Cyrl-RS" altLang="sr-Latn-RS" sz="2500" b="1" dirty="0" smtClean="0"/>
              <a:t> </a:t>
            </a:r>
            <a:r>
              <a:rPr lang="en-US" altLang="sr-Latn-RS" sz="2500" b="1" dirty="0" err="1" smtClean="0"/>
              <a:t>лекова</a:t>
            </a:r>
            <a:r>
              <a:rPr lang="pl-PL" altLang="sr-Latn-RS" sz="2500" b="1" dirty="0" smtClean="0"/>
              <a:t> </a:t>
            </a:r>
            <a:r>
              <a:rPr lang="en-US" altLang="sr-Latn-RS" sz="2500" b="1" dirty="0"/>
              <a:t>и</a:t>
            </a:r>
            <a:r>
              <a:rPr lang="pl-PL" altLang="sr-Latn-RS" sz="2500" b="1" dirty="0"/>
              <a:t> </a:t>
            </a:r>
            <a:r>
              <a:rPr lang="en-US" altLang="sr-Latn-RS" sz="2500" b="1" dirty="0" err="1"/>
              <a:t>медицинских</a:t>
            </a:r>
            <a:r>
              <a:rPr lang="pl-PL" altLang="sr-Latn-RS" sz="2500" b="1" dirty="0"/>
              <a:t> </a:t>
            </a:r>
            <a:r>
              <a:rPr lang="en-US" altLang="sr-Latn-RS" sz="2500" b="1" dirty="0" err="1"/>
              <a:t>средстава</a:t>
            </a:r>
            <a:r>
              <a:rPr lang="pl-PL" altLang="sr-Latn-RS" sz="2500" b="1" dirty="0"/>
              <a:t>.....</a:t>
            </a:r>
            <a:r>
              <a:rPr lang="en-US" altLang="sr-Latn-RS" sz="2500" b="1" dirty="0"/>
              <a:t>(1)</a:t>
            </a:r>
            <a:br>
              <a:rPr lang="en-US" altLang="sr-Latn-RS" sz="2500" b="1" dirty="0"/>
            </a:br>
            <a:endParaRPr lang="en-US" altLang="sr-Latn-RS" sz="2500" dirty="0"/>
          </a:p>
        </p:txBody>
      </p:sp>
      <p:sp>
        <p:nvSpPr>
          <p:cNvPr id="33795" name="Content Placeholder 2"/>
          <p:cNvSpPr>
            <a:spLocks noGrp="1"/>
          </p:cNvSpPr>
          <p:nvPr>
            <p:ph idx="1"/>
          </p:nvPr>
        </p:nvSpPr>
        <p:spPr>
          <a:xfrm>
            <a:off x="685801" y="1690688"/>
            <a:ext cx="9579428" cy="4530725"/>
          </a:xfrm>
        </p:spPr>
        <p:txBody>
          <a:bodyPr/>
          <a:lstStyle/>
          <a:p>
            <a:pPr algn="just" eaLnBrk="1" hangingPunct="1">
              <a:buFont typeface="Arial" panose="020B0604020202020204" pitchFamily="34" charset="0"/>
              <a:buNone/>
            </a:pPr>
            <a:r>
              <a:rPr lang="sr-Latn-RS" altLang="sr-Latn-RS" sz="2600" i="1" dirty="0">
                <a:solidFill>
                  <a:srgbClr val="FF0000"/>
                </a:solidFill>
              </a:rPr>
              <a:t>Члан</a:t>
            </a:r>
            <a:r>
              <a:rPr lang="en-US" altLang="sr-Latn-RS" sz="2600" i="1" dirty="0">
                <a:solidFill>
                  <a:srgbClr val="FF0000"/>
                </a:solidFill>
              </a:rPr>
              <a:t> </a:t>
            </a:r>
            <a:r>
              <a:rPr lang="sr-Latn-RS" altLang="sr-Latn-RS" sz="2600" i="1" dirty="0">
                <a:solidFill>
                  <a:srgbClr val="FF0000"/>
                </a:solidFill>
              </a:rPr>
              <a:t>16</a:t>
            </a:r>
            <a:r>
              <a:rPr lang="en-US" altLang="sr-Latn-RS" sz="2600" i="1" dirty="0">
                <a:solidFill>
                  <a:srgbClr val="FF0000"/>
                </a:solidFill>
              </a:rPr>
              <a:t>.</a:t>
            </a:r>
            <a:endParaRPr lang="sr-Latn-RS" altLang="sr-Latn-RS" sz="2600" i="1" dirty="0">
              <a:solidFill>
                <a:srgbClr val="FF0000"/>
              </a:solidFill>
            </a:endParaRPr>
          </a:p>
          <a:p>
            <a:pPr algn="just" eaLnBrk="1" hangingPunct="1">
              <a:buFont typeface="Arial" panose="020B0604020202020204" pitchFamily="34" charset="0"/>
              <a:buNone/>
            </a:pPr>
            <a:r>
              <a:rPr lang="sr-Latn-RS" altLang="sr-Latn-RS" sz="2600" dirty="0"/>
              <a:t>      Промет</a:t>
            </a:r>
            <a:r>
              <a:rPr lang="en-US" altLang="sr-Latn-RS" sz="2600" dirty="0"/>
              <a:t> </a:t>
            </a:r>
            <a:r>
              <a:rPr lang="sr-Latn-RS" altLang="sr-Latn-RS" sz="2600" dirty="0"/>
              <a:t>на</a:t>
            </a:r>
            <a:r>
              <a:rPr lang="en-US" altLang="sr-Latn-RS" sz="2600" dirty="0"/>
              <a:t> </a:t>
            </a:r>
            <a:r>
              <a:rPr lang="sr-Latn-RS" altLang="sr-Latn-RS" sz="2600" dirty="0"/>
              <a:t>велико</a:t>
            </a:r>
            <a:r>
              <a:rPr lang="en-US" altLang="sr-Latn-RS" sz="2600" dirty="0"/>
              <a:t> </a:t>
            </a:r>
            <a:r>
              <a:rPr lang="sr-Latn-RS" altLang="sr-Latn-RS" sz="2600" dirty="0"/>
              <a:t>радиофармацеутских</a:t>
            </a:r>
            <a:r>
              <a:rPr lang="en-US" altLang="sr-Latn-RS" sz="2600" dirty="0"/>
              <a:t> </a:t>
            </a:r>
            <a:r>
              <a:rPr lang="sr-Latn-RS" altLang="sr-Latn-RS" sz="2600" dirty="0"/>
              <a:t>лекова</a:t>
            </a:r>
            <a:r>
              <a:rPr lang="en-US" altLang="sr-Latn-RS" sz="2600" dirty="0"/>
              <a:t> </a:t>
            </a:r>
            <a:r>
              <a:rPr lang="sr-Latn-RS" altLang="sr-Latn-RS" sz="2600" dirty="0"/>
              <a:t>може</a:t>
            </a:r>
            <a:r>
              <a:rPr lang="en-US" altLang="sr-Latn-RS" sz="2600" dirty="0"/>
              <a:t> </a:t>
            </a:r>
            <a:r>
              <a:rPr lang="sr-Latn-RS" altLang="sr-Latn-RS" sz="2600" dirty="0"/>
              <a:t>да</a:t>
            </a:r>
            <a:r>
              <a:rPr lang="en-US" altLang="sr-Latn-RS" sz="2600" dirty="0"/>
              <a:t> </a:t>
            </a:r>
            <a:r>
              <a:rPr lang="sr-Latn-RS" altLang="sr-Latn-RS" sz="2600" dirty="0"/>
              <a:t>обавља</a:t>
            </a:r>
            <a:r>
              <a:rPr lang="en-US" altLang="sr-Latn-RS" sz="2600" dirty="0"/>
              <a:t> </a:t>
            </a:r>
            <a:r>
              <a:rPr lang="sr-Latn-RS" altLang="sr-Latn-RS" sz="2600" dirty="0"/>
              <a:t>само</a:t>
            </a:r>
            <a:r>
              <a:rPr lang="en-US" altLang="sr-Latn-RS" sz="2600" dirty="0"/>
              <a:t> </a:t>
            </a:r>
            <a:r>
              <a:rPr lang="sr-Latn-RS" altLang="sr-Latn-RS" sz="2600" dirty="0"/>
              <a:t>она велепродаја</a:t>
            </a:r>
            <a:r>
              <a:rPr lang="en-US" altLang="sr-Latn-RS" sz="2600" dirty="0"/>
              <a:t> </a:t>
            </a:r>
            <a:r>
              <a:rPr lang="sr-Latn-RS" altLang="sr-Latn-RS" sz="2600" dirty="0"/>
              <a:t>која</a:t>
            </a:r>
            <a:r>
              <a:rPr lang="en-US" altLang="sr-Latn-RS" sz="2600" dirty="0"/>
              <a:t> </a:t>
            </a:r>
            <a:r>
              <a:rPr lang="sr-Latn-RS" altLang="sr-Latn-RS" sz="2600" dirty="0"/>
              <a:t>поред</a:t>
            </a:r>
            <a:r>
              <a:rPr lang="en-US" altLang="sr-Latn-RS" sz="2600" dirty="0"/>
              <a:t> </a:t>
            </a:r>
            <a:r>
              <a:rPr lang="sr-Latn-RS" altLang="sr-Latn-RS" sz="2600" dirty="0"/>
              <a:t>услова прописаних</a:t>
            </a:r>
            <a:r>
              <a:rPr lang="vi-VN" altLang="sr-Latn-RS" sz="2600" dirty="0"/>
              <a:t> </a:t>
            </a:r>
            <a:r>
              <a:rPr lang="sr-Latn-RS" altLang="sr-Latn-RS" sz="2600" dirty="0"/>
              <a:t>овим</a:t>
            </a:r>
            <a:r>
              <a:rPr lang="vi-VN" altLang="sr-Latn-RS" sz="2600" dirty="0"/>
              <a:t> </a:t>
            </a:r>
            <a:r>
              <a:rPr lang="sr-Latn-RS" altLang="sr-Latn-RS" sz="2600" dirty="0"/>
              <a:t>правилником</a:t>
            </a:r>
            <a:r>
              <a:rPr lang="vi-VN" altLang="sr-Latn-RS" sz="2600" dirty="0"/>
              <a:t> </a:t>
            </a:r>
            <a:r>
              <a:rPr lang="sr-Latn-RS" altLang="sr-Latn-RS" sz="2600" dirty="0"/>
              <a:t>испуњава</a:t>
            </a:r>
            <a:r>
              <a:rPr lang="vi-VN" altLang="sr-Latn-RS" sz="2600" dirty="0"/>
              <a:t> </a:t>
            </a:r>
            <a:r>
              <a:rPr lang="sr-Latn-RS" altLang="sr-Latn-RS" sz="2600" dirty="0"/>
              <a:t>и</a:t>
            </a:r>
            <a:r>
              <a:rPr lang="vi-VN" altLang="sr-Latn-RS" sz="2600" dirty="0"/>
              <a:t> </a:t>
            </a:r>
            <a:r>
              <a:rPr lang="sr-Latn-RS" altLang="sr-Latn-RS" sz="2600" dirty="0"/>
              <a:t>услове</a:t>
            </a:r>
            <a:r>
              <a:rPr lang="vi-VN" altLang="sr-Latn-RS" sz="2600" dirty="0"/>
              <a:t> </a:t>
            </a:r>
            <a:r>
              <a:rPr lang="sr-Latn-RS" altLang="sr-Latn-RS" sz="2600" dirty="0"/>
              <a:t>утврђене</a:t>
            </a:r>
            <a:r>
              <a:rPr lang="vi-VN" altLang="sr-Latn-RS" sz="2600" dirty="0"/>
              <a:t> </a:t>
            </a:r>
            <a:r>
              <a:rPr lang="sr-Latn-RS" altLang="sr-Latn-RS" sz="2600" dirty="0"/>
              <a:t>прописима</a:t>
            </a:r>
            <a:r>
              <a:rPr lang="vi-VN" altLang="sr-Latn-RS" sz="2600" dirty="0"/>
              <a:t> </a:t>
            </a:r>
            <a:r>
              <a:rPr lang="sr-Latn-RS" altLang="sr-Latn-RS" sz="2600" dirty="0"/>
              <a:t>којима</a:t>
            </a:r>
            <a:r>
              <a:rPr lang="vi-VN" altLang="sr-Latn-RS" sz="2600" dirty="0"/>
              <a:t> </a:t>
            </a:r>
            <a:r>
              <a:rPr lang="sr-Latn-RS" altLang="sr-Latn-RS" sz="2600" dirty="0"/>
              <a:t>се</a:t>
            </a:r>
            <a:r>
              <a:rPr lang="vi-VN" altLang="sr-Latn-RS" sz="2600" dirty="0"/>
              <a:t> </a:t>
            </a:r>
            <a:r>
              <a:rPr lang="sr-Latn-RS" altLang="sr-Latn-RS" sz="2600" dirty="0">
                <a:solidFill>
                  <a:srgbClr val="FF0000"/>
                </a:solidFill>
              </a:rPr>
              <a:t>уређује</a:t>
            </a:r>
            <a:r>
              <a:rPr lang="vi-VN" altLang="sr-Latn-RS" sz="2600" dirty="0">
                <a:solidFill>
                  <a:srgbClr val="FF0000"/>
                </a:solidFill>
              </a:rPr>
              <a:t> </a:t>
            </a:r>
            <a:r>
              <a:rPr lang="sr-Latn-RS" altLang="sr-Latn-RS" sz="2600" dirty="0">
                <a:solidFill>
                  <a:srgbClr val="FF0000"/>
                </a:solidFill>
              </a:rPr>
              <a:t>заштита</a:t>
            </a:r>
            <a:r>
              <a:rPr lang="vi-VN" altLang="sr-Latn-RS" sz="2600" dirty="0">
                <a:solidFill>
                  <a:srgbClr val="FF0000"/>
                </a:solidFill>
              </a:rPr>
              <a:t> </a:t>
            </a:r>
            <a:r>
              <a:rPr lang="sr-Latn-RS" altLang="sr-Latn-RS" sz="2600" dirty="0">
                <a:solidFill>
                  <a:srgbClr val="FF0000"/>
                </a:solidFill>
              </a:rPr>
              <a:t>од</a:t>
            </a:r>
            <a:r>
              <a:rPr lang="vi-VN" altLang="sr-Latn-RS" sz="2600" dirty="0">
                <a:solidFill>
                  <a:srgbClr val="FF0000"/>
                </a:solidFill>
              </a:rPr>
              <a:t> </a:t>
            </a:r>
            <a:r>
              <a:rPr lang="sr-Latn-RS" altLang="sr-Latn-RS" sz="2600" dirty="0">
                <a:solidFill>
                  <a:srgbClr val="FF0000"/>
                </a:solidFill>
              </a:rPr>
              <a:t>јонизујућег зрачења</a:t>
            </a:r>
            <a:r>
              <a:rPr lang="en-US" altLang="sr-Latn-RS" sz="2600" dirty="0"/>
              <a:t>.</a:t>
            </a:r>
            <a:endParaRPr lang="sr-Latn-RS" altLang="sr-Latn-RS" sz="2600" dirty="0"/>
          </a:p>
          <a:p>
            <a:pPr algn="just" eaLnBrk="1" hangingPunct="1">
              <a:buFont typeface="Arial" panose="020B0604020202020204" pitchFamily="34" charset="0"/>
              <a:buNone/>
            </a:pPr>
            <a:r>
              <a:rPr lang="sr-Latn-RS" altLang="sr-Latn-RS" sz="2600" dirty="0"/>
              <a:t>      Велепродаја</a:t>
            </a:r>
            <a:r>
              <a:rPr lang="en-US" altLang="sr-Latn-RS" sz="2600" dirty="0"/>
              <a:t> </a:t>
            </a:r>
            <a:r>
              <a:rPr lang="sr-Latn-RS" altLang="sr-Latn-RS" sz="2600" dirty="0"/>
              <a:t>која</a:t>
            </a:r>
            <a:r>
              <a:rPr lang="en-US" altLang="sr-Latn-RS" sz="2600" dirty="0"/>
              <a:t> </a:t>
            </a:r>
            <a:r>
              <a:rPr lang="sr-Latn-RS" altLang="sr-Latn-RS" sz="2600" dirty="0"/>
              <a:t>врши</a:t>
            </a:r>
            <a:r>
              <a:rPr lang="en-US" altLang="sr-Latn-RS" sz="2600" dirty="0"/>
              <a:t> </a:t>
            </a:r>
            <a:r>
              <a:rPr lang="sr-Latn-RS" altLang="sr-Latn-RS" sz="2600" dirty="0"/>
              <a:t>промет</a:t>
            </a:r>
            <a:r>
              <a:rPr lang="en-US" altLang="sr-Latn-RS" sz="2600" dirty="0"/>
              <a:t> </a:t>
            </a:r>
            <a:r>
              <a:rPr lang="sr-Latn-RS" altLang="sr-Latn-RS" sz="2600" dirty="0"/>
              <a:t>на</a:t>
            </a:r>
            <a:r>
              <a:rPr lang="en-US" altLang="sr-Latn-RS" sz="2600" dirty="0"/>
              <a:t> </a:t>
            </a:r>
            <a:r>
              <a:rPr lang="sr-Latn-RS" altLang="sr-Latn-RS" sz="2600" dirty="0"/>
              <a:t>велико</a:t>
            </a:r>
            <a:r>
              <a:rPr lang="en-US" altLang="sr-Latn-RS" sz="2600" dirty="0"/>
              <a:t> </a:t>
            </a:r>
            <a:r>
              <a:rPr lang="sr-Latn-RS" altLang="sr-Latn-RS" sz="2600" dirty="0"/>
              <a:t>радиофармацеутских</a:t>
            </a:r>
            <a:r>
              <a:rPr lang="en-US" altLang="sr-Latn-RS" sz="2600" dirty="0"/>
              <a:t> </a:t>
            </a:r>
            <a:r>
              <a:rPr lang="sr-Latn-RS" altLang="sr-Latn-RS" sz="2600" dirty="0"/>
              <a:t>лекова</a:t>
            </a:r>
            <a:r>
              <a:rPr lang="en-US" altLang="sr-Latn-RS" sz="2600" dirty="0"/>
              <a:t> </a:t>
            </a:r>
            <a:r>
              <a:rPr lang="sr-Latn-RS" altLang="sr-Latn-RS" sz="2600" dirty="0">
                <a:solidFill>
                  <a:srgbClr val="FF0000"/>
                </a:solidFill>
              </a:rPr>
              <a:t>није</a:t>
            </a:r>
            <a:r>
              <a:rPr lang="en-US" altLang="sr-Latn-RS" sz="2600" dirty="0">
                <a:solidFill>
                  <a:srgbClr val="FF0000"/>
                </a:solidFill>
              </a:rPr>
              <a:t> </a:t>
            </a:r>
            <a:r>
              <a:rPr lang="sr-Latn-RS" altLang="sr-Latn-RS" sz="2600" dirty="0">
                <a:solidFill>
                  <a:srgbClr val="FF0000"/>
                </a:solidFill>
              </a:rPr>
              <a:t>дужна</a:t>
            </a:r>
            <a:r>
              <a:rPr lang="en-US" altLang="sr-Latn-RS" sz="2600" dirty="0">
                <a:solidFill>
                  <a:srgbClr val="FF0000"/>
                </a:solidFill>
              </a:rPr>
              <a:t> </a:t>
            </a:r>
            <a:r>
              <a:rPr lang="sr-Latn-RS" altLang="sr-Latn-RS" sz="2600" dirty="0"/>
              <a:t>да обезбеди</a:t>
            </a:r>
            <a:r>
              <a:rPr lang="en-US" altLang="sr-Latn-RS" sz="2600" dirty="0"/>
              <a:t> </a:t>
            </a:r>
            <a:r>
              <a:rPr lang="sr-Latn-RS" altLang="sr-Latn-RS" sz="2600" dirty="0"/>
              <a:t>складиште</a:t>
            </a:r>
            <a:r>
              <a:rPr lang="en-US" altLang="sr-Latn-RS" sz="2600" dirty="0"/>
              <a:t> </a:t>
            </a:r>
            <a:r>
              <a:rPr lang="sr-Latn-RS" altLang="sr-Latn-RS" sz="2600" dirty="0"/>
              <a:t>за радиофармацеутске</a:t>
            </a:r>
            <a:r>
              <a:rPr lang="en-US" altLang="sr-Latn-RS" sz="2600" dirty="0"/>
              <a:t> </a:t>
            </a:r>
            <a:r>
              <a:rPr lang="sr-Latn-RS" altLang="sr-Latn-RS" sz="2600" dirty="0"/>
              <a:t>лекове</a:t>
            </a:r>
            <a:r>
              <a:rPr lang="en-US" altLang="sr-Latn-RS" sz="2600" dirty="0"/>
              <a:t> </a:t>
            </a:r>
            <a:r>
              <a:rPr lang="sr-Latn-RS" altLang="sr-Latn-RS" sz="2600" dirty="0"/>
              <a:t>који</a:t>
            </a:r>
            <a:r>
              <a:rPr lang="en-US" altLang="sr-Latn-RS" sz="2600" dirty="0"/>
              <a:t> </a:t>
            </a:r>
            <a:r>
              <a:rPr lang="sr-Latn-RS" altLang="sr-Latn-RS" sz="2600" dirty="0"/>
              <a:t>су</a:t>
            </a:r>
            <a:r>
              <a:rPr lang="en-US" altLang="sr-Latn-RS" sz="2600" dirty="0"/>
              <a:t> </a:t>
            </a:r>
            <a:r>
              <a:rPr lang="sr-Latn-RS" altLang="sr-Latn-RS" sz="2600" dirty="0"/>
              <a:t>обележени</a:t>
            </a:r>
            <a:r>
              <a:rPr lang="en-US" altLang="sr-Latn-RS" sz="2600" dirty="0"/>
              <a:t> </a:t>
            </a:r>
            <a:r>
              <a:rPr lang="sr-Latn-RS" altLang="sr-Latn-RS" sz="2600" dirty="0"/>
              <a:t>радиоизотопима</a:t>
            </a:r>
            <a:r>
              <a:rPr lang="en-US" altLang="sr-Latn-RS" sz="2600" dirty="0"/>
              <a:t> </a:t>
            </a:r>
            <a:r>
              <a:rPr lang="sr-Latn-RS" altLang="sr-Latn-RS" sz="2600" dirty="0"/>
              <a:t>који</a:t>
            </a:r>
            <a:r>
              <a:rPr lang="en-US" altLang="sr-Latn-RS" sz="2600" dirty="0"/>
              <a:t> </a:t>
            </a:r>
            <a:r>
              <a:rPr lang="sr-Latn-RS" altLang="sr-Latn-RS" sz="2600" dirty="0">
                <a:solidFill>
                  <a:srgbClr val="FF0000"/>
                </a:solidFill>
              </a:rPr>
              <a:t>имају</a:t>
            </a:r>
            <a:r>
              <a:rPr lang="en-US" altLang="sr-Latn-RS" sz="2600" dirty="0">
                <a:solidFill>
                  <a:srgbClr val="FF0000"/>
                </a:solidFill>
              </a:rPr>
              <a:t> </a:t>
            </a:r>
            <a:r>
              <a:rPr lang="sr-Latn-RS" altLang="sr-Latn-RS" sz="2600" dirty="0">
                <a:solidFill>
                  <a:srgbClr val="FF0000"/>
                </a:solidFill>
              </a:rPr>
              <a:t>кратко</a:t>
            </a:r>
            <a:r>
              <a:rPr lang="en-US" altLang="sr-Latn-RS" sz="2600" dirty="0">
                <a:solidFill>
                  <a:srgbClr val="FF0000"/>
                </a:solidFill>
              </a:rPr>
              <a:t> </a:t>
            </a:r>
            <a:r>
              <a:rPr lang="sr-Latn-RS" altLang="sr-Latn-RS" sz="2600" dirty="0">
                <a:solidFill>
                  <a:srgbClr val="FF0000"/>
                </a:solidFill>
              </a:rPr>
              <a:t>време</a:t>
            </a:r>
            <a:r>
              <a:rPr lang="en-US" altLang="sr-Latn-RS" sz="2600" dirty="0">
                <a:solidFill>
                  <a:srgbClr val="FF0000"/>
                </a:solidFill>
              </a:rPr>
              <a:t> </a:t>
            </a:r>
            <a:r>
              <a:rPr lang="sr-Latn-RS" altLang="sr-Latn-RS" sz="2600" dirty="0">
                <a:solidFill>
                  <a:srgbClr val="FF0000"/>
                </a:solidFill>
              </a:rPr>
              <a:t>полураспада</a:t>
            </a:r>
            <a:r>
              <a:rPr lang="en-US" altLang="sr-Latn-RS" sz="2600" dirty="0"/>
              <a:t>.</a:t>
            </a:r>
            <a:endParaRPr lang="sr-Latn-RS" altLang="sr-Latn-RS" sz="2600" dirty="0"/>
          </a:p>
          <a:p>
            <a:pPr algn="just" eaLnBrk="1" hangingPunct="1">
              <a:buFont typeface="Arial" panose="020B0604020202020204" pitchFamily="34" charset="0"/>
              <a:buNone/>
            </a:pPr>
            <a:endParaRPr lang="en-US" altLang="sr-Latn-RS" sz="2600" b="1" i="1" dirty="0">
              <a:solidFill>
                <a:srgbClr val="FF0000"/>
              </a:solidFill>
            </a:endParaRPr>
          </a:p>
          <a:p>
            <a:pPr eaLnBrk="1" hangingPunct="1">
              <a:buFont typeface="Arial" panose="020B0604020202020204" pitchFamily="34" charset="0"/>
              <a:buNone/>
            </a:pPr>
            <a:endParaRPr lang="en-US" altLang="sr-Latn-RS" sz="2600" dirty="0"/>
          </a:p>
        </p:txBody>
      </p:sp>
    </p:spTree>
    <p:extLst>
      <p:ext uri="{BB962C8B-B14F-4D97-AF65-F5344CB8AC3E}">
        <p14:creationId xmlns:p14="http://schemas.microsoft.com/office/powerpoint/2010/main" val="2154594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pPr>
              <a:lnSpc>
                <a:spcPct val="150000"/>
              </a:lnSpc>
            </a:pPr>
            <a:r>
              <a:rPr lang="ru-RU" dirty="0" smtClean="0"/>
              <a:t>Брз развој РЕТ центара, а самим тим и потреба за интерном припремом радиофармацеутика са врло кратким полуживотом, под условима на којима је примарни нагласак био је на хемији, довео је групу високо обучених појединаца на терен, од којих многи немају професионално фармацеутско образовање. Акценат је пребачен на припрему производа, чистоћу и идентитет, пре него на клиничке аспекте употребе и фармаколошки надзор. </a:t>
            </a:r>
          </a:p>
          <a:p>
            <a:pPr>
              <a:lnSpc>
                <a:spcPct val="150000"/>
              </a:lnSpc>
            </a:pPr>
            <a:r>
              <a:rPr lang="ru-RU" dirty="0" smtClean="0"/>
              <a:t>Новији прелазак са </a:t>
            </a:r>
            <a:r>
              <a:rPr lang="sr-Cyrl-RS" baseline="30000" dirty="0" smtClean="0"/>
              <a:t>1</a:t>
            </a:r>
            <a:r>
              <a:rPr lang="en-US" baseline="30000" dirty="0" smtClean="0"/>
              <a:t>8</a:t>
            </a:r>
            <a:r>
              <a:rPr lang="en-US" dirty="0" smtClean="0"/>
              <a:t>F-FDG</a:t>
            </a:r>
            <a:r>
              <a:rPr lang="ru-RU" dirty="0" smtClean="0"/>
              <a:t> на </a:t>
            </a:r>
            <a:r>
              <a:rPr lang="sr-Cyrl-RS" baseline="30000" dirty="0" smtClean="0"/>
              <a:t>1</a:t>
            </a:r>
            <a:r>
              <a:rPr lang="en-US" baseline="30000" dirty="0" smtClean="0"/>
              <a:t>8</a:t>
            </a:r>
            <a:r>
              <a:rPr lang="en-US" dirty="0" smtClean="0"/>
              <a:t>F</a:t>
            </a:r>
            <a:r>
              <a:rPr lang="sr-Cyrl-RS" dirty="0" smtClean="0"/>
              <a:t> и 11 С </a:t>
            </a:r>
            <a:r>
              <a:rPr lang="ru-RU" dirty="0" smtClean="0"/>
              <a:t>обележене радиофармацеутике сугеришу још једно подручје у коме су потребе за особама правилно обученим за радиофармацеутске послове повећане.</a:t>
            </a:r>
            <a:endParaRPr lang="en-US" dirty="0" smtClean="0"/>
          </a:p>
          <a:p>
            <a:endParaRPr lang="en-US" dirty="0"/>
          </a:p>
        </p:txBody>
      </p:sp>
    </p:spTree>
    <p:extLst>
      <p:ext uri="{BB962C8B-B14F-4D97-AF65-F5344CB8AC3E}">
        <p14:creationId xmlns:p14="http://schemas.microsoft.com/office/powerpoint/2010/main" val="35278675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ru-RU" sz="2800" b="1" dirty="0"/>
              <a:t> </a:t>
            </a:r>
            <a:r>
              <a:rPr lang="en-US" sz="2800" b="1" dirty="0"/>
              <a:t>I.1.</a:t>
            </a:r>
            <a:r>
              <a:rPr lang="ru-RU" sz="2800" b="1" dirty="0"/>
              <a:t> </a:t>
            </a:r>
            <a:r>
              <a:rPr lang="pl-PL" sz="2800" b="1" dirty="0"/>
              <a:t>3.</a:t>
            </a:r>
            <a:r>
              <a:rPr lang="x-none" sz="2800" b="1" dirty="0"/>
              <a:t>Правилник</a:t>
            </a:r>
            <a:r>
              <a:rPr lang="pl-PL" sz="2800" b="1" dirty="0"/>
              <a:t> </a:t>
            </a:r>
            <a:r>
              <a:rPr lang="x-none" sz="2800" b="1" dirty="0"/>
              <a:t>о</a:t>
            </a:r>
            <a:r>
              <a:rPr lang="pl-PL" sz="2800" b="1" dirty="0"/>
              <a:t> </a:t>
            </a:r>
            <a:r>
              <a:rPr lang="x-none" sz="2800" b="1" dirty="0"/>
              <a:t>условима</a:t>
            </a:r>
            <a:r>
              <a:rPr lang="pl-PL" sz="2800" b="1" dirty="0"/>
              <a:t> </a:t>
            </a:r>
            <a:r>
              <a:rPr lang="x-none" sz="2800" b="1" dirty="0"/>
              <a:t>за</a:t>
            </a:r>
            <a:r>
              <a:rPr lang="pl-PL" sz="2800" b="1" dirty="0"/>
              <a:t> </a:t>
            </a:r>
            <a:r>
              <a:rPr lang="x-none" sz="2800" b="1" dirty="0"/>
              <a:t>промет</a:t>
            </a:r>
            <a:r>
              <a:rPr lang="pl-PL" sz="2800" b="1" dirty="0"/>
              <a:t> </a:t>
            </a:r>
            <a:r>
              <a:rPr lang="x-none" sz="2800" b="1" dirty="0"/>
              <a:t>на</a:t>
            </a:r>
            <a:r>
              <a:rPr lang="pl-PL" sz="2800" b="1" dirty="0"/>
              <a:t> </a:t>
            </a:r>
            <a:r>
              <a:rPr lang="x-none" sz="2800" b="1" dirty="0" smtClean="0"/>
              <a:t>велико</a:t>
            </a:r>
            <a:r>
              <a:rPr lang="sr-Cyrl-RS" sz="2800" b="1" dirty="0" smtClean="0"/>
              <a:t> </a:t>
            </a:r>
            <a:r>
              <a:rPr lang="x-none" sz="2800" b="1" dirty="0" smtClean="0"/>
              <a:t>лекова</a:t>
            </a:r>
            <a:r>
              <a:rPr lang="pl-PL" sz="2800" b="1" dirty="0" smtClean="0"/>
              <a:t> </a:t>
            </a:r>
            <a:r>
              <a:rPr lang="x-none" sz="2800" b="1" dirty="0"/>
              <a:t>и</a:t>
            </a:r>
            <a:r>
              <a:rPr lang="pl-PL" sz="2800" b="1" dirty="0"/>
              <a:t> </a:t>
            </a:r>
            <a:r>
              <a:rPr lang="x-none" sz="2800" b="1" dirty="0"/>
              <a:t>медицинских</a:t>
            </a:r>
            <a:r>
              <a:rPr lang="pl-PL" sz="2800" b="1" dirty="0"/>
              <a:t> </a:t>
            </a:r>
            <a:r>
              <a:rPr lang="x-none" sz="2800" b="1" dirty="0"/>
              <a:t>средстава</a:t>
            </a:r>
            <a:r>
              <a:rPr lang="pl-PL" sz="2800" b="1" dirty="0"/>
              <a:t>.....</a:t>
            </a:r>
            <a:r>
              <a:rPr lang="en-US" sz="2800" b="1" dirty="0"/>
              <a:t>(</a:t>
            </a:r>
            <a:r>
              <a:rPr lang="x-none" sz="2800" b="1" dirty="0"/>
              <a:t>2</a:t>
            </a:r>
            <a:r>
              <a:rPr lang="en-US" sz="2800" b="1" dirty="0"/>
              <a:t>)</a:t>
            </a:r>
            <a:r>
              <a:rPr lang="x-none" sz="2800" b="1" dirty="0"/>
              <a:t/>
            </a:r>
            <a:br>
              <a:rPr lang="x-none" sz="2800" b="1" dirty="0"/>
            </a:br>
            <a:endParaRPr lang="en-US" sz="2800" dirty="0"/>
          </a:p>
        </p:txBody>
      </p:sp>
      <p:sp>
        <p:nvSpPr>
          <p:cNvPr id="34819" name="Content Placeholder 2"/>
          <p:cNvSpPr>
            <a:spLocks noGrp="1"/>
          </p:cNvSpPr>
          <p:nvPr>
            <p:ph idx="1"/>
          </p:nvPr>
        </p:nvSpPr>
        <p:spPr>
          <a:xfrm>
            <a:off x="838200" y="1550082"/>
            <a:ext cx="9655629" cy="4530725"/>
          </a:xfrm>
        </p:spPr>
        <p:txBody>
          <a:bodyPr/>
          <a:lstStyle/>
          <a:p>
            <a:pPr algn="just" eaLnBrk="1" hangingPunct="1">
              <a:buFont typeface="Arial" panose="020B0604020202020204" pitchFamily="34" charset="0"/>
              <a:buNone/>
            </a:pPr>
            <a:r>
              <a:rPr lang="sr-Latn-RS" altLang="sr-Latn-RS" sz="2400" b="1" dirty="0"/>
              <a:t>      </a:t>
            </a:r>
            <a:r>
              <a:rPr lang="sr-Latn-RS" altLang="sr-Latn-RS" sz="2400" dirty="0"/>
              <a:t>Правилник прописује посебне услове у погледу</a:t>
            </a:r>
            <a:r>
              <a:rPr lang="en-US" altLang="sr-Latn-RS" sz="2400" dirty="0"/>
              <a:t> </a:t>
            </a:r>
            <a:r>
              <a:rPr lang="sr-Latn-RS" altLang="sr-Latn-RS" sz="2400" dirty="0">
                <a:solidFill>
                  <a:srgbClr val="FF0000"/>
                </a:solidFill>
              </a:rPr>
              <a:t>простора</a:t>
            </a:r>
            <a:r>
              <a:rPr lang="en-US" altLang="sr-Latn-RS" sz="2400" dirty="0">
                <a:solidFill>
                  <a:srgbClr val="FF0000"/>
                </a:solidFill>
              </a:rPr>
              <a:t>,</a:t>
            </a:r>
            <a:r>
              <a:rPr lang="sr-Latn-RS" altLang="sr-Latn-RS" sz="2400" dirty="0"/>
              <a:t> </a:t>
            </a:r>
            <a:r>
              <a:rPr lang="sr-Latn-RS" altLang="sr-Latn-RS" sz="2400" dirty="0">
                <a:solidFill>
                  <a:srgbClr val="FF0000"/>
                </a:solidFill>
              </a:rPr>
              <a:t>кадра</a:t>
            </a:r>
            <a:r>
              <a:rPr lang="sr-Latn-RS" altLang="sr-Latn-RS" sz="2400" dirty="0"/>
              <a:t> и </a:t>
            </a:r>
            <a:r>
              <a:rPr lang="sr-Latn-RS" altLang="sr-Latn-RS" sz="2400" dirty="0">
                <a:solidFill>
                  <a:srgbClr val="FF0000"/>
                </a:solidFill>
              </a:rPr>
              <a:t>опреме</a:t>
            </a:r>
            <a:r>
              <a:rPr lang="sr-Latn-RS" altLang="sr-Latn-RS" sz="2400" dirty="0"/>
              <a:t> при </a:t>
            </a:r>
            <a:r>
              <a:rPr lang="sr-Latn-RS" altLang="sr-Latn-RS" sz="2400" dirty="0">
                <a:solidFill>
                  <a:srgbClr val="FF0000"/>
                </a:solidFill>
              </a:rPr>
              <a:t>промету на велико </a:t>
            </a:r>
            <a:r>
              <a:rPr lang="sr-Latn-RS" altLang="sr-Latn-RS" sz="2400" dirty="0"/>
              <a:t>радиофармацеутским лековима:</a:t>
            </a:r>
          </a:p>
          <a:p>
            <a:pPr algn="just" eaLnBrk="1" hangingPunct="1">
              <a:buFont typeface="Arial" panose="020B0604020202020204" pitchFamily="34" charset="0"/>
              <a:buNone/>
            </a:pPr>
            <a:r>
              <a:rPr lang="sr-Latn-RS" altLang="sr-Latn-RS" sz="2400" i="1" dirty="0">
                <a:solidFill>
                  <a:srgbClr val="FF0000"/>
                </a:solidFill>
              </a:rPr>
              <a:t>Члан</a:t>
            </a:r>
            <a:r>
              <a:rPr lang="en-US" altLang="sr-Latn-RS" sz="2400" i="1" dirty="0">
                <a:solidFill>
                  <a:srgbClr val="FF0000"/>
                </a:solidFill>
              </a:rPr>
              <a:t> 27.</a:t>
            </a:r>
          </a:p>
          <a:p>
            <a:pPr algn="just" eaLnBrk="1" hangingPunct="1">
              <a:buFont typeface="Arial" panose="020B0604020202020204" pitchFamily="34" charset="0"/>
              <a:buNone/>
            </a:pPr>
            <a:r>
              <a:rPr lang="sr-Latn-RS" altLang="sr-Latn-RS" sz="2400" dirty="0"/>
              <a:t>      Запослени</a:t>
            </a:r>
            <a:r>
              <a:rPr lang="en-US" altLang="sr-Latn-RS" sz="2400" dirty="0"/>
              <a:t> </a:t>
            </a:r>
            <a:r>
              <a:rPr lang="sr-Latn-RS" altLang="sr-Latn-RS" sz="2400" dirty="0"/>
              <a:t>који</a:t>
            </a:r>
            <a:r>
              <a:rPr lang="en-US" altLang="sr-Latn-RS" sz="2400" dirty="0"/>
              <a:t> </a:t>
            </a:r>
            <a:r>
              <a:rPr lang="sr-Latn-RS" altLang="sr-Latn-RS" sz="2400" dirty="0"/>
              <a:t>у</a:t>
            </a:r>
            <a:r>
              <a:rPr lang="en-US" altLang="sr-Latn-RS" sz="2400" dirty="0"/>
              <a:t> </a:t>
            </a:r>
            <a:r>
              <a:rPr lang="sr-Latn-RS" altLang="sr-Latn-RS" sz="2400" dirty="0"/>
              <a:t>велепродаји</a:t>
            </a:r>
            <a:r>
              <a:rPr lang="en-US" altLang="sr-Latn-RS" sz="2400" dirty="0"/>
              <a:t> </a:t>
            </a:r>
            <a:r>
              <a:rPr lang="sr-Latn-RS" altLang="sr-Latn-RS" sz="2400" dirty="0"/>
              <a:t>рукује</a:t>
            </a:r>
            <a:r>
              <a:rPr lang="en-US" altLang="sr-Latn-RS" sz="2400" dirty="0"/>
              <a:t> </a:t>
            </a:r>
            <a:r>
              <a:rPr lang="sr-Latn-RS" altLang="sr-Latn-RS" sz="2400" dirty="0"/>
              <a:t>лековима</a:t>
            </a:r>
            <a:r>
              <a:rPr lang="en-US" altLang="sr-Latn-RS" sz="2400" dirty="0"/>
              <a:t> </a:t>
            </a:r>
            <a:r>
              <a:rPr lang="sr-Latn-RS" altLang="sr-Latn-RS" sz="2400" dirty="0"/>
              <a:t>високог</a:t>
            </a:r>
            <a:r>
              <a:rPr lang="en-US" altLang="sr-Latn-RS" sz="2400" dirty="0"/>
              <a:t> </a:t>
            </a:r>
            <a:r>
              <a:rPr lang="sr-Latn-RS" altLang="sr-Latn-RS" sz="2400" dirty="0"/>
              <a:t>ризика</a:t>
            </a:r>
            <a:r>
              <a:rPr lang="en-US" altLang="sr-Latn-RS" sz="2400" dirty="0"/>
              <a:t>, </a:t>
            </a:r>
            <a:r>
              <a:rPr lang="sr-Latn-RS" altLang="sr-Latn-RS" sz="2400" dirty="0"/>
              <a:t>као</a:t>
            </a:r>
            <a:r>
              <a:rPr lang="en-US" altLang="sr-Latn-RS" sz="2400" dirty="0"/>
              <a:t> </a:t>
            </a:r>
            <a:r>
              <a:rPr lang="sr-Latn-RS" altLang="sr-Latn-RS" sz="2400" dirty="0"/>
              <a:t>што</a:t>
            </a:r>
            <a:r>
              <a:rPr lang="en-US" altLang="sr-Latn-RS" sz="2400" dirty="0"/>
              <a:t> </a:t>
            </a:r>
            <a:r>
              <a:rPr lang="sr-Latn-RS" altLang="sr-Latn-RS" sz="2400" dirty="0"/>
              <a:t>су</a:t>
            </a:r>
            <a:r>
              <a:rPr lang="en-US" altLang="sr-Latn-RS" sz="2400" dirty="0"/>
              <a:t> </a:t>
            </a:r>
            <a:r>
              <a:rPr lang="sr-Latn-RS" altLang="sr-Latn-RS" sz="2400" dirty="0"/>
              <a:t>високо</a:t>
            </a:r>
            <a:r>
              <a:rPr lang="en-US" altLang="sr-Latn-RS" sz="2400" dirty="0"/>
              <a:t> </a:t>
            </a:r>
            <a:r>
              <a:rPr lang="sr-Latn-RS" altLang="sr-Latn-RS" sz="2400" dirty="0"/>
              <a:t>активни</a:t>
            </a:r>
            <a:r>
              <a:rPr lang="en-US" altLang="sr-Latn-RS" sz="2400" dirty="0"/>
              <a:t>, </a:t>
            </a:r>
            <a:r>
              <a:rPr lang="sr-Latn-RS" altLang="sr-Latn-RS" sz="2400" dirty="0"/>
              <a:t>токсични</a:t>
            </a:r>
            <a:r>
              <a:rPr lang="en-US" altLang="sr-Latn-RS" sz="2400" dirty="0"/>
              <a:t> </a:t>
            </a:r>
            <a:r>
              <a:rPr lang="sr-Latn-RS" altLang="sr-Latn-RS" sz="2400" dirty="0"/>
              <a:t>и</a:t>
            </a:r>
            <a:r>
              <a:rPr lang="en-US" altLang="sr-Latn-RS" sz="2400" dirty="0"/>
              <a:t> </a:t>
            </a:r>
            <a:r>
              <a:rPr lang="sr-Latn-RS" altLang="sr-Latn-RS" sz="2400" dirty="0"/>
              <a:t>лекови</a:t>
            </a:r>
            <a:r>
              <a:rPr lang="en-US" altLang="sr-Latn-RS" sz="2400" dirty="0"/>
              <a:t> </a:t>
            </a:r>
            <a:r>
              <a:rPr lang="sr-Latn-RS" altLang="sr-Latn-RS" sz="2400" dirty="0"/>
              <a:t>за инфективне</a:t>
            </a:r>
            <a:r>
              <a:rPr lang="en-US" altLang="sr-Latn-RS" sz="2400" dirty="0"/>
              <a:t> </a:t>
            </a:r>
            <a:r>
              <a:rPr lang="sr-Latn-RS" altLang="sr-Latn-RS" sz="2400" dirty="0"/>
              <a:t>болести</a:t>
            </a:r>
            <a:r>
              <a:rPr lang="en-US" altLang="sr-Latn-RS" sz="2400" dirty="0"/>
              <a:t>, </a:t>
            </a:r>
            <a:r>
              <a:rPr lang="sr-Latn-RS" altLang="sr-Latn-RS" sz="2400" dirty="0"/>
              <a:t>као</a:t>
            </a:r>
            <a:r>
              <a:rPr lang="en-US" altLang="sr-Latn-RS" sz="2400" dirty="0"/>
              <a:t> </a:t>
            </a:r>
            <a:r>
              <a:rPr lang="sr-Latn-RS" altLang="sr-Latn-RS" sz="2400" dirty="0"/>
              <a:t>и</a:t>
            </a:r>
            <a:r>
              <a:rPr lang="en-US" altLang="sr-Latn-RS" sz="2400" dirty="0"/>
              <a:t> </a:t>
            </a:r>
            <a:r>
              <a:rPr lang="sr-Latn-RS" altLang="sr-Latn-RS" sz="2400" dirty="0">
                <a:solidFill>
                  <a:srgbClr val="FF0000"/>
                </a:solidFill>
              </a:rPr>
              <a:t>радиофармацеутски</a:t>
            </a:r>
            <a:r>
              <a:rPr lang="en-US" altLang="sr-Latn-RS" sz="2400" dirty="0">
                <a:solidFill>
                  <a:srgbClr val="FF0000"/>
                </a:solidFill>
              </a:rPr>
              <a:t> </a:t>
            </a:r>
            <a:r>
              <a:rPr lang="sr-Latn-RS" altLang="sr-Latn-RS" sz="2400" dirty="0">
                <a:solidFill>
                  <a:srgbClr val="FF0000"/>
                </a:solidFill>
              </a:rPr>
              <a:t>лекови</a:t>
            </a:r>
            <a:r>
              <a:rPr lang="en-US" altLang="sr-Latn-RS" sz="2400" dirty="0"/>
              <a:t>, </a:t>
            </a:r>
            <a:r>
              <a:rPr lang="sr-Latn-RS" altLang="sr-Latn-RS" sz="2400" dirty="0"/>
              <a:t>мора</a:t>
            </a:r>
            <a:r>
              <a:rPr lang="en-US" altLang="sr-Latn-RS" sz="2400" dirty="0"/>
              <a:t> </a:t>
            </a:r>
            <a:r>
              <a:rPr lang="sr-Latn-RS" altLang="sr-Latn-RS" sz="2400" dirty="0"/>
              <a:t>бити</a:t>
            </a:r>
            <a:r>
              <a:rPr lang="en-US" altLang="sr-Latn-RS" sz="2400" dirty="0"/>
              <a:t> </a:t>
            </a:r>
            <a:r>
              <a:rPr lang="sr-Latn-RS" altLang="sr-Latn-RS" sz="2400" dirty="0"/>
              <a:t>посебно</a:t>
            </a:r>
            <a:r>
              <a:rPr lang="en-US" altLang="sr-Latn-RS" sz="2400" dirty="0"/>
              <a:t> </a:t>
            </a:r>
            <a:r>
              <a:rPr lang="sr-Latn-RS" altLang="sr-Latn-RS" sz="2400" dirty="0"/>
              <a:t>оспособљен</a:t>
            </a:r>
            <a:r>
              <a:rPr lang="en-US" altLang="sr-Latn-RS" sz="2400" dirty="0"/>
              <a:t> </a:t>
            </a:r>
            <a:r>
              <a:rPr lang="sr-Latn-RS" altLang="sr-Latn-RS" sz="2400" dirty="0"/>
              <a:t>за</a:t>
            </a:r>
            <a:r>
              <a:rPr lang="en-US" altLang="sr-Latn-RS" sz="2400" dirty="0"/>
              <a:t> </a:t>
            </a:r>
            <a:r>
              <a:rPr lang="sr-Latn-RS" altLang="sr-Latn-RS" sz="2400" dirty="0"/>
              <a:t>руковање</a:t>
            </a:r>
            <a:r>
              <a:rPr lang="en-US" altLang="sr-Latn-RS" sz="2400" dirty="0"/>
              <a:t> </a:t>
            </a:r>
            <a:r>
              <a:rPr lang="sr-Latn-RS" altLang="sr-Latn-RS" sz="2400" dirty="0"/>
              <a:t>том</a:t>
            </a:r>
            <a:r>
              <a:rPr lang="en-US" altLang="sr-Latn-RS" sz="2400" dirty="0"/>
              <a:t> </a:t>
            </a:r>
            <a:r>
              <a:rPr lang="sr-Latn-RS" altLang="sr-Latn-RS" sz="2400" dirty="0"/>
              <a:t>врстом лекова</a:t>
            </a:r>
            <a:r>
              <a:rPr lang="en-US" altLang="sr-Latn-RS" sz="2400" dirty="0"/>
              <a:t>.</a:t>
            </a:r>
          </a:p>
          <a:p>
            <a:pPr algn="just" eaLnBrk="1" hangingPunct="1">
              <a:buFont typeface="Arial" panose="020B0604020202020204" pitchFamily="34" charset="0"/>
              <a:buNone/>
            </a:pPr>
            <a:r>
              <a:rPr lang="sr-Latn-RS" altLang="sr-Latn-RS" sz="2400" dirty="0"/>
              <a:t>     Одредбе</a:t>
            </a:r>
            <a:r>
              <a:rPr lang="vi-VN" altLang="sr-Latn-RS" sz="2400" dirty="0"/>
              <a:t> </a:t>
            </a:r>
            <a:r>
              <a:rPr lang="sr-Latn-RS" altLang="sr-Latn-RS" sz="2400" dirty="0"/>
              <a:t>се</a:t>
            </a:r>
            <a:r>
              <a:rPr lang="vi-VN" altLang="sr-Latn-RS" sz="2400" dirty="0"/>
              <a:t> </a:t>
            </a:r>
            <a:r>
              <a:rPr lang="sr-Latn-RS" altLang="sr-Latn-RS" sz="2400" dirty="0"/>
              <a:t>односе</a:t>
            </a:r>
            <a:r>
              <a:rPr lang="vi-VN" altLang="sr-Latn-RS" sz="2400" dirty="0"/>
              <a:t>  </a:t>
            </a:r>
            <a:r>
              <a:rPr lang="sr-Latn-RS" altLang="sr-Latn-RS" sz="2400" dirty="0"/>
              <a:t>и</a:t>
            </a:r>
            <a:r>
              <a:rPr lang="vi-VN" altLang="sr-Latn-RS" sz="2400" dirty="0"/>
              <a:t> </a:t>
            </a:r>
            <a:r>
              <a:rPr lang="sr-Latn-RS" altLang="sr-Latn-RS" sz="2400" dirty="0"/>
              <a:t>на</a:t>
            </a:r>
            <a:r>
              <a:rPr lang="vi-VN" altLang="sr-Latn-RS" sz="2400" dirty="0"/>
              <a:t> </a:t>
            </a:r>
            <a:r>
              <a:rPr lang="sr-Latn-RS" altLang="sr-Latn-RS" sz="2400" dirty="0"/>
              <a:t>одређена</a:t>
            </a:r>
            <a:r>
              <a:rPr lang="vi-VN" altLang="sr-Latn-RS" sz="2400" dirty="0"/>
              <a:t> </a:t>
            </a:r>
            <a:r>
              <a:rPr lang="sr-Latn-RS" altLang="sr-Latn-RS" sz="2400" dirty="0"/>
              <a:t>медицинска</a:t>
            </a:r>
            <a:r>
              <a:rPr lang="vi-VN" altLang="sr-Latn-RS" sz="2400" dirty="0"/>
              <a:t> </a:t>
            </a:r>
            <a:r>
              <a:rPr lang="sr-Latn-RS" altLang="sr-Latn-RS" sz="2400" dirty="0"/>
              <a:t>средства</a:t>
            </a:r>
            <a:r>
              <a:rPr lang="vi-VN" altLang="sr-Latn-RS" sz="2400" dirty="0"/>
              <a:t> </a:t>
            </a:r>
            <a:r>
              <a:rPr lang="sr-Latn-RS" altLang="sr-Latn-RS" sz="2400" dirty="0"/>
              <a:t>у</a:t>
            </a:r>
            <a:r>
              <a:rPr lang="vi-VN" altLang="sr-Latn-RS" sz="2400" dirty="0"/>
              <a:t> </a:t>
            </a:r>
            <a:r>
              <a:rPr lang="sr-Latn-RS" altLang="sr-Latn-RS" sz="2400" dirty="0"/>
              <a:t>складу</a:t>
            </a:r>
            <a:r>
              <a:rPr lang="vi-VN" altLang="sr-Latn-RS" sz="2400" dirty="0"/>
              <a:t> </a:t>
            </a:r>
            <a:r>
              <a:rPr lang="sr-Latn-RS" altLang="sr-Latn-RS" sz="2400" dirty="0"/>
              <a:t>са</a:t>
            </a:r>
            <a:r>
              <a:rPr lang="vi-VN" altLang="sr-Latn-RS" sz="2400" dirty="0"/>
              <a:t> </a:t>
            </a:r>
            <a:r>
              <a:rPr lang="sr-Latn-RS" altLang="sr-Latn-RS" sz="2400" dirty="0"/>
              <a:t>решењем</a:t>
            </a:r>
            <a:r>
              <a:rPr lang="vi-VN" altLang="sr-Latn-RS" sz="2400" dirty="0"/>
              <a:t> </a:t>
            </a:r>
            <a:r>
              <a:rPr lang="sr-Latn-RS" altLang="sr-Latn-RS" sz="2400" dirty="0"/>
              <a:t>о упису у Регистар  медицинских средстава.</a:t>
            </a:r>
            <a:endParaRPr lang="vi-VN" altLang="sr-Latn-RS" sz="2400" dirty="0"/>
          </a:p>
        </p:txBody>
      </p:sp>
      <p:sp>
        <p:nvSpPr>
          <p:cNvPr id="34820"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D89DFD8F-1ED1-4311-8350-03F8DAF1685D}" type="slidenum">
              <a:rPr lang="en-US" altLang="sr-Latn-RS" sz="1200">
                <a:solidFill>
                  <a:srgbClr val="898989"/>
                </a:solidFill>
                <a:latin typeface="Arial" panose="020B0604020202020204" pitchFamily="34" charset="0"/>
              </a:rPr>
              <a:pPr>
                <a:spcBef>
                  <a:spcPct val="0"/>
                </a:spcBef>
                <a:buFontTx/>
                <a:buNone/>
              </a:pPr>
              <a:t>40</a:t>
            </a:fld>
            <a:endParaRPr lang="en-US" altLang="sr-Latn-RS" sz="1200">
              <a:solidFill>
                <a:srgbClr val="898989"/>
              </a:solidFill>
              <a:latin typeface="Arial" panose="020B0604020202020204" pitchFamily="34" charset="0"/>
            </a:endParaRPr>
          </a:p>
        </p:txBody>
      </p:sp>
      <p:sp>
        <p:nvSpPr>
          <p:cNvPr id="34821" name="Rectangle 5"/>
          <p:cNvSpPr>
            <a:spLocks noChangeArrowheads="1"/>
          </p:cNvSpPr>
          <p:nvPr/>
        </p:nvSpPr>
        <p:spPr bwMode="auto">
          <a:xfrm>
            <a:off x="5800726" y="3244850"/>
            <a:ext cx="238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ru-RU" altLang="sr-Latn-RS" sz="1800" b="1"/>
              <a:t> </a:t>
            </a:r>
            <a:endParaRPr lang="en-US" altLang="sr-Latn-RS" sz="1800"/>
          </a:p>
        </p:txBody>
      </p:sp>
    </p:spTree>
    <p:extLst>
      <p:ext uri="{BB962C8B-B14F-4D97-AF65-F5344CB8AC3E}">
        <p14:creationId xmlns:p14="http://schemas.microsoft.com/office/powerpoint/2010/main" val="38354409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ru-RU" sz="2800" b="1" dirty="0"/>
              <a:t> </a:t>
            </a:r>
            <a:r>
              <a:rPr lang="en-US" sz="2800" b="1" dirty="0"/>
              <a:t>I.1.</a:t>
            </a:r>
            <a:r>
              <a:rPr lang="ru-RU" sz="2800" b="1" dirty="0"/>
              <a:t> </a:t>
            </a:r>
            <a:r>
              <a:rPr lang="pl-PL" sz="2800" b="1" dirty="0"/>
              <a:t>3.</a:t>
            </a:r>
            <a:r>
              <a:rPr lang="x-none" sz="2800" b="1" dirty="0"/>
              <a:t>Правилник</a:t>
            </a:r>
            <a:r>
              <a:rPr lang="pl-PL" sz="2800" b="1" dirty="0"/>
              <a:t> </a:t>
            </a:r>
            <a:r>
              <a:rPr lang="x-none" sz="2800" b="1" dirty="0"/>
              <a:t>о</a:t>
            </a:r>
            <a:r>
              <a:rPr lang="pl-PL" sz="2800" b="1" dirty="0"/>
              <a:t> </a:t>
            </a:r>
            <a:r>
              <a:rPr lang="x-none" sz="2800" b="1" dirty="0"/>
              <a:t>условима</a:t>
            </a:r>
            <a:r>
              <a:rPr lang="pl-PL" sz="2800" b="1" dirty="0"/>
              <a:t> </a:t>
            </a:r>
            <a:r>
              <a:rPr lang="x-none" sz="2800" b="1" dirty="0"/>
              <a:t>за</a:t>
            </a:r>
            <a:r>
              <a:rPr lang="pl-PL" sz="2800" b="1" dirty="0"/>
              <a:t> </a:t>
            </a:r>
            <a:r>
              <a:rPr lang="x-none" sz="2800" b="1" dirty="0"/>
              <a:t>промет</a:t>
            </a:r>
            <a:r>
              <a:rPr lang="pl-PL" sz="2800" b="1" dirty="0"/>
              <a:t> </a:t>
            </a:r>
            <a:r>
              <a:rPr lang="x-none" sz="2800" b="1" dirty="0"/>
              <a:t>на</a:t>
            </a:r>
            <a:r>
              <a:rPr lang="pl-PL" sz="2800" b="1" dirty="0"/>
              <a:t> </a:t>
            </a:r>
            <a:r>
              <a:rPr lang="x-none" sz="2800" b="1" dirty="0" smtClean="0"/>
              <a:t>велико</a:t>
            </a:r>
            <a:r>
              <a:rPr lang="sr-Cyrl-RS" sz="2800" b="1" dirty="0" smtClean="0"/>
              <a:t> </a:t>
            </a:r>
            <a:r>
              <a:rPr lang="x-none" sz="2800" b="1" dirty="0" smtClean="0"/>
              <a:t>лекова</a:t>
            </a:r>
            <a:r>
              <a:rPr lang="pl-PL" sz="2800" b="1" dirty="0" smtClean="0"/>
              <a:t> </a:t>
            </a:r>
            <a:r>
              <a:rPr lang="x-none" sz="2800" b="1" dirty="0"/>
              <a:t>и</a:t>
            </a:r>
            <a:r>
              <a:rPr lang="pl-PL" sz="2800" b="1" dirty="0"/>
              <a:t> </a:t>
            </a:r>
            <a:r>
              <a:rPr lang="x-none" sz="2800" b="1" dirty="0"/>
              <a:t>медицинских</a:t>
            </a:r>
            <a:r>
              <a:rPr lang="pl-PL" sz="2800" b="1" dirty="0"/>
              <a:t> </a:t>
            </a:r>
            <a:r>
              <a:rPr lang="x-none" sz="2800" b="1" dirty="0"/>
              <a:t>средстава</a:t>
            </a:r>
            <a:r>
              <a:rPr lang="pl-PL" sz="2800" b="1" dirty="0"/>
              <a:t>.....</a:t>
            </a:r>
            <a:r>
              <a:rPr lang="en-US" sz="2800" b="1" dirty="0"/>
              <a:t>(</a:t>
            </a:r>
            <a:r>
              <a:rPr lang="x-none" sz="2800" b="1" dirty="0"/>
              <a:t>2</a:t>
            </a:r>
            <a:r>
              <a:rPr lang="en-US" sz="2800" b="1" dirty="0"/>
              <a:t>)</a:t>
            </a:r>
            <a:r>
              <a:rPr lang="x-none" sz="2800" b="1" dirty="0"/>
              <a:t/>
            </a:r>
            <a:br>
              <a:rPr lang="x-none" sz="2800" b="1" dirty="0"/>
            </a:br>
            <a:endParaRPr lang="en-US" sz="2800" dirty="0"/>
          </a:p>
        </p:txBody>
      </p:sp>
      <p:sp>
        <p:nvSpPr>
          <p:cNvPr id="35843" name="Content Placeholder 2"/>
          <p:cNvSpPr>
            <a:spLocks noGrp="1"/>
          </p:cNvSpPr>
          <p:nvPr>
            <p:ph idx="1"/>
          </p:nvPr>
        </p:nvSpPr>
        <p:spPr>
          <a:xfrm>
            <a:off x="729343" y="1909311"/>
            <a:ext cx="9481457" cy="4530725"/>
          </a:xfrm>
        </p:spPr>
        <p:txBody>
          <a:bodyPr/>
          <a:lstStyle/>
          <a:p>
            <a:pPr algn="just" eaLnBrk="1" hangingPunct="1">
              <a:buFont typeface="Arial" panose="020B0604020202020204" pitchFamily="34" charset="0"/>
              <a:buNone/>
            </a:pPr>
            <a:r>
              <a:rPr lang="sr-Latn-RS" altLang="sr-Latn-RS" sz="2400" i="1" dirty="0">
                <a:solidFill>
                  <a:srgbClr val="FF0000"/>
                </a:solidFill>
              </a:rPr>
              <a:t>Члан</a:t>
            </a:r>
            <a:r>
              <a:rPr lang="en-US" altLang="sr-Latn-RS" sz="2400" i="1" dirty="0">
                <a:solidFill>
                  <a:srgbClr val="FF0000"/>
                </a:solidFill>
              </a:rPr>
              <a:t> 32.</a:t>
            </a:r>
          </a:p>
          <a:p>
            <a:pPr algn="just" eaLnBrk="1" hangingPunct="1">
              <a:buFont typeface="Arial" panose="020B0604020202020204" pitchFamily="34" charset="0"/>
              <a:buNone/>
            </a:pPr>
            <a:r>
              <a:rPr lang="sr-Latn-RS" altLang="sr-Latn-RS" sz="2400" dirty="0"/>
              <a:t>     Велепродаја</a:t>
            </a:r>
            <a:r>
              <a:rPr lang="en-US" altLang="sr-Latn-RS" sz="2400" dirty="0"/>
              <a:t> </a:t>
            </a:r>
            <a:r>
              <a:rPr lang="sr-Latn-RS" altLang="sr-Latn-RS" sz="2400" dirty="0"/>
              <a:t>која</a:t>
            </a:r>
            <a:r>
              <a:rPr lang="en-US" altLang="sr-Latn-RS" sz="2400" dirty="0"/>
              <a:t> </a:t>
            </a:r>
            <a:r>
              <a:rPr lang="sr-Latn-RS" altLang="sr-Latn-RS" sz="2400" dirty="0"/>
              <a:t>врши</a:t>
            </a:r>
            <a:r>
              <a:rPr lang="en-US" altLang="sr-Latn-RS" sz="2400" dirty="0"/>
              <a:t> </a:t>
            </a:r>
            <a:r>
              <a:rPr lang="sr-Latn-RS" altLang="sr-Latn-RS" sz="2400" dirty="0"/>
              <a:t>промет</a:t>
            </a:r>
            <a:r>
              <a:rPr lang="en-US" altLang="sr-Latn-RS" sz="2400" dirty="0"/>
              <a:t> </a:t>
            </a:r>
            <a:r>
              <a:rPr lang="sr-Latn-RS" altLang="sr-Latn-RS" sz="2400" dirty="0"/>
              <a:t>на</a:t>
            </a:r>
            <a:r>
              <a:rPr lang="en-US" altLang="sr-Latn-RS" sz="2400" dirty="0"/>
              <a:t> </a:t>
            </a:r>
            <a:r>
              <a:rPr lang="sr-Latn-RS" altLang="sr-Latn-RS" sz="2400" dirty="0"/>
              <a:t>велико</a:t>
            </a:r>
            <a:r>
              <a:rPr lang="en-US" altLang="sr-Latn-RS" sz="2400" dirty="0"/>
              <a:t> </a:t>
            </a:r>
            <a:r>
              <a:rPr lang="sr-Latn-RS" altLang="sr-Latn-RS" sz="2400" dirty="0"/>
              <a:t>радиофармацеутских</a:t>
            </a:r>
            <a:r>
              <a:rPr lang="en-US" altLang="sr-Latn-RS" sz="2400" dirty="0"/>
              <a:t> </a:t>
            </a:r>
            <a:r>
              <a:rPr lang="sr-Latn-RS" altLang="sr-Latn-RS" sz="2400" dirty="0"/>
              <a:t>лекова</a:t>
            </a:r>
            <a:r>
              <a:rPr lang="en-US" altLang="sr-Latn-RS" sz="2400" dirty="0"/>
              <a:t> </a:t>
            </a:r>
            <a:r>
              <a:rPr lang="sr-Latn-RS" altLang="sr-Latn-RS" sz="2400" dirty="0"/>
              <a:t>мора</a:t>
            </a:r>
            <a:r>
              <a:rPr lang="en-US" altLang="sr-Latn-RS" sz="2400" dirty="0"/>
              <a:t> </a:t>
            </a:r>
            <a:r>
              <a:rPr lang="sr-Latn-RS" altLang="sr-Latn-RS" sz="2400" dirty="0"/>
              <a:t>да</a:t>
            </a:r>
            <a:r>
              <a:rPr lang="en-US" altLang="sr-Latn-RS" sz="2400" dirty="0"/>
              <a:t> </a:t>
            </a:r>
            <a:r>
              <a:rPr lang="sr-Latn-RS" altLang="sr-Latn-RS" sz="2400" dirty="0"/>
              <a:t>има</a:t>
            </a:r>
            <a:r>
              <a:rPr lang="en-US" altLang="sr-Latn-RS" sz="2400" dirty="0"/>
              <a:t> </a:t>
            </a:r>
            <a:r>
              <a:rPr lang="sr-Latn-RS" altLang="sr-Latn-RS" sz="2400" dirty="0">
                <a:solidFill>
                  <a:srgbClr val="FF0000"/>
                </a:solidFill>
              </a:rPr>
              <a:t>одговарајућа</a:t>
            </a:r>
            <a:r>
              <a:rPr lang="en-US" altLang="sr-Latn-RS" sz="2400" dirty="0">
                <a:solidFill>
                  <a:srgbClr val="FF0000"/>
                </a:solidFill>
              </a:rPr>
              <a:t> </a:t>
            </a:r>
            <a:r>
              <a:rPr lang="sr-Latn-RS" altLang="sr-Latn-RS" sz="2400" dirty="0">
                <a:solidFill>
                  <a:srgbClr val="FF0000"/>
                </a:solidFill>
              </a:rPr>
              <a:t>превозна средства</a:t>
            </a:r>
            <a:r>
              <a:rPr lang="en-US" altLang="sr-Latn-RS" sz="2400" dirty="0">
                <a:solidFill>
                  <a:srgbClr val="FF0000"/>
                </a:solidFill>
              </a:rPr>
              <a:t> </a:t>
            </a:r>
            <a:r>
              <a:rPr lang="sr-Latn-RS" altLang="sr-Latn-RS" sz="2400" dirty="0"/>
              <a:t>за</a:t>
            </a:r>
            <a:r>
              <a:rPr lang="en-US" altLang="sr-Latn-RS" sz="2400" dirty="0"/>
              <a:t> </a:t>
            </a:r>
            <a:r>
              <a:rPr lang="sr-Latn-RS" altLang="sr-Latn-RS" sz="2400" dirty="0"/>
              <a:t>дистрибуцију</a:t>
            </a:r>
            <a:r>
              <a:rPr lang="en-US" altLang="sr-Latn-RS" sz="2400" dirty="0"/>
              <a:t>, </a:t>
            </a:r>
            <a:r>
              <a:rPr lang="sr-Latn-RS" altLang="sr-Latn-RS" sz="2400" dirty="0"/>
              <a:t>регистрована</a:t>
            </a:r>
            <a:r>
              <a:rPr lang="en-US" altLang="sr-Latn-RS" sz="2400" dirty="0"/>
              <a:t> </a:t>
            </a:r>
            <a:r>
              <a:rPr lang="sr-Latn-RS" altLang="sr-Latn-RS" sz="2400" dirty="0"/>
              <a:t>у</a:t>
            </a:r>
            <a:r>
              <a:rPr lang="en-US" altLang="sr-Latn-RS" sz="2400" dirty="0"/>
              <a:t> </a:t>
            </a:r>
            <a:r>
              <a:rPr lang="sr-Latn-RS" altLang="sr-Latn-RS" sz="2400" dirty="0"/>
              <a:t>складу</a:t>
            </a:r>
            <a:r>
              <a:rPr lang="en-US" altLang="sr-Latn-RS" sz="2400" dirty="0"/>
              <a:t> </a:t>
            </a:r>
            <a:r>
              <a:rPr lang="sr-Latn-RS" altLang="sr-Latn-RS" sz="2400" dirty="0"/>
              <a:t>са</a:t>
            </a:r>
            <a:r>
              <a:rPr lang="en-US" altLang="sr-Latn-RS" sz="2400" dirty="0"/>
              <a:t> </a:t>
            </a:r>
            <a:r>
              <a:rPr lang="sr-Latn-RS" altLang="sr-Latn-RS" sz="2400" dirty="0"/>
              <a:t>прописима</a:t>
            </a:r>
            <a:r>
              <a:rPr lang="en-US" altLang="sr-Latn-RS" sz="2400" dirty="0"/>
              <a:t> </a:t>
            </a:r>
            <a:r>
              <a:rPr lang="sr-Latn-RS" altLang="sr-Latn-RS" sz="2400" dirty="0"/>
              <a:t>о</a:t>
            </a:r>
            <a:r>
              <a:rPr lang="en-US" altLang="sr-Latn-RS" sz="2400" dirty="0"/>
              <a:t> </a:t>
            </a:r>
            <a:r>
              <a:rPr lang="sr-Latn-RS" altLang="sr-Latn-RS" sz="2400" dirty="0"/>
              <a:t>превозу</a:t>
            </a:r>
            <a:r>
              <a:rPr lang="en-US" altLang="sr-Latn-RS" sz="2400" dirty="0"/>
              <a:t> </a:t>
            </a:r>
            <a:r>
              <a:rPr lang="sr-Latn-RS" altLang="sr-Latn-RS" sz="2400" dirty="0"/>
              <a:t>опасних</a:t>
            </a:r>
            <a:r>
              <a:rPr lang="en-US" altLang="sr-Latn-RS" sz="2400" dirty="0"/>
              <a:t> </a:t>
            </a:r>
            <a:r>
              <a:rPr lang="sr-Latn-RS" altLang="sr-Latn-RS" sz="2400" dirty="0"/>
              <a:t>материја</a:t>
            </a:r>
            <a:r>
              <a:rPr lang="en-US" altLang="sr-Latn-RS" sz="2400" dirty="0"/>
              <a:t>, </a:t>
            </a:r>
            <a:r>
              <a:rPr lang="sr-Latn-RS" altLang="sr-Latn-RS" sz="2400" dirty="0"/>
              <a:t>као</a:t>
            </a:r>
            <a:r>
              <a:rPr lang="en-US" altLang="sr-Latn-RS" sz="2400" dirty="0"/>
              <a:t> </a:t>
            </a:r>
            <a:r>
              <a:rPr lang="sr-Latn-RS" altLang="sr-Latn-RS" sz="2400" dirty="0"/>
              <a:t>и</a:t>
            </a:r>
            <a:r>
              <a:rPr lang="en-US" altLang="sr-Latn-RS" sz="2400" dirty="0"/>
              <a:t> </a:t>
            </a:r>
            <a:r>
              <a:rPr lang="sr-Latn-RS" altLang="sr-Latn-RS" sz="2400" dirty="0"/>
              <a:t>кадар</a:t>
            </a:r>
            <a:r>
              <a:rPr lang="en-US" altLang="sr-Latn-RS" sz="2400" dirty="0"/>
              <a:t> </a:t>
            </a:r>
            <a:r>
              <a:rPr lang="sr-Latn-RS" altLang="sr-Latn-RS" sz="2400" dirty="0"/>
              <a:t>обучен за</a:t>
            </a:r>
            <a:r>
              <a:rPr lang="vi-VN" altLang="sr-Latn-RS" sz="2400" dirty="0"/>
              <a:t> </a:t>
            </a:r>
            <a:r>
              <a:rPr lang="sr-Latn-RS" altLang="sr-Latn-RS" sz="2400" dirty="0"/>
              <a:t>спровођење</a:t>
            </a:r>
            <a:r>
              <a:rPr lang="vi-VN" altLang="sr-Latn-RS" sz="2400" dirty="0"/>
              <a:t> </a:t>
            </a:r>
            <a:r>
              <a:rPr lang="sr-Latn-RS" altLang="sr-Latn-RS" sz="2400" dirty="0"/>
              <a:t>мера</a:t>
            </a:r>
            <a:r>
              <a:rPr lang="vi-VN" altLang="sr-Latn-RS" sz="2400" dirty="0"/>
              <a:t> </a:t>
            </a:r>
            <a:r>
              <a:rPr lang="sr-Latn-RS" altLang="sr-Latn-RS" sz="2400" dirty="0"/>
              <a:t>заштите</a:t>
            </a:r>
            <a:r>
              <a:rPr lang="vi-VN" altLang="sr-Latn-RS" sz="2400" dirty="0"/>
              <a:t> </a:t>
            </a:r>
            <a:r>
              <a:rPr lang="sr-Latn-RS" altLang="sr-Latn-RS" sz="2400" dirty="0"/>
              <a:t>од</a:t>
            </a:r>
            <a:r>
              <a:rPr lang="vi-VN" altLang="sr-Latn-RS" sz="2400" dirty="0"/>
              <a:t> </a:t>
            </a:r>
            <a:r>
              <a:rPr lang="sr-Latn-RS" altLang="sr-Latn-RS" sz="2400" dirty="0"/>
              <a:t>јонизујућих</a:t>
            </a:r>
            <a:r>
              <a:rPr lang="vi-VN" altLang="sr-Latn-RS" sz="2400" dirty="0"/>
              <a:t> </a:t>
            </a:r>
            <a:r>
              <a:rPr lang="sr-Latn-RS" altLang="sr-Latn-RS" sz="2400" dirty="0"/>
              <a:t>зрачења</a:t>
            </a:r>
            <a:r>
              <a:rPr lang="vi-VN" altLang="sr-Latn-RS" sz="2400" dirty="0"/>
              <a:t>.</a:t>
            </a:r>
          </a:p>
        </p:txBody>
      </p:sp>
      <p:sp>
        <p:nvSpPr>
          <p:cNvPr id="35844"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4DB4ED04-0ADE-426A-91CF-576BFE3A905A}" type="slidenum">
              <a:rPr lang="en-US" altLang="sr-Latn-RS" sz="1200">
                <a:solidFill>
                  <a:srgbClr val="898989"/>
                </a:solidFill>
                <a:latin typeface="Arial" panose="020B0604020202020204" pitchFamily="34" charset="0"/>
              </a:rPr>
              <a:pPr>
                <a:spcBef>
                  <a:spcPct val="0"/>
                </a:spcBef>
                <a:buFontTx/>
                <a:buNone/>
              </a:pPr>
              <a:t>41</a:t>
            </a:fld>
            <a:endParaRPr lang="en-US" altLang="sr-Latn-RS" sz="1200">
              <a:solidFill>
                <a:srgbClr val="898989"/>
              </a:solidFill>
              <a:latin typeface="Arial" panose="020B0604020202020204" pitchFamily="34" charset="0"/>
            </a:endParaRPr>
          </a:p>
        </p:txBody>
      </p:sp>
      <p:sp>
        <p:nvSpPr>
          <p:cNvPr id="35845" name="Rectangle 5"/>
          <p:cNvSpPr>
            <a:spLocks noChangeArrowheads="1"/>
          </p:cNvSpPr>
          <p:nvPr/>
        </p:nvSpPr>
        <p:spPr bwMode="auto">
          <a:xfrm>
            <a:off x="5800726" y="3244850"/>
            <a:ext cx="238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ru-RU" altLang="sr-Latn-RS" sz="1800" b="1" dirty="0"/>
              <a:t> </a:t>
            </a:r>
            <a:endParaRPr lang="en-US" altLang="sr-Latn-RS" sz="1800" dirty="0"/>
          </a:p>
        </p:txBody>
      </p:sp>
    </p:spTree>
    <p:extLst>
      <p:ext uri="{BB962C8B-B14F-4D97-AF65-F5344CB8AC3E}">
        <p14:creationId xmlns:p14="http://schemas.microsoft.com/office/powerpoint/2010/main" val="16866064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eaLnBrk="1" hangingPunct="1"/>
            <a:r>
              <a:rPr lang="en-US" altLang="sr-Latn-RS" sz="2800" b="1"/>
              <a:t>    </a:t>
            </a:r>
            <a:r>
              <a:rPr lang="ru-RU" altLang="sr-Latn-RS" sz="2800" b="1"/>
              <a:t> </a:t>
            </a:r>
            <a:r>
              <a:rPr lang="en-US" altLang="sr-Latn-RS" sz="2800" b="1"/>
              <a:t>I.1.</a:t>
            </a:r>
            <a:r>
              <a:rPr lang="ru-RU" altLang="sr-Latn-RS" sz="2800" b="1"/>
              <a:t> </a:t>
            </a:r>
            <a:r>
              <a:rPr lang="en-US" altLang="sr-Latn-RS" sz="2800" b="1"/>
              <a:t>4.</a:t>
            </a:r>
            <a:r>
              <a:rPr lang="ru-RU" altLang="sr-Latn-RS" sz="2800" b="1"/>
              <a:t>Правилник о садржају и начину обележавања</a:t>
            </a:r>
            <a:r>
              <a:rPr lang="en-US" altLang="sr-Latn-RS" sz="2800" b="1"/>
              <a:t> паковања лека......(1)</a:t>
            </a:r>
            <a:endParaRPr lang="en-US" altLang="sr-Latn-RS" sz="2800"/>
          </a:p>
        </p:txBody>
      </p:sp>
      <p:sp>
        <p:nvSpPr>
          <p:cNvPr id="3" name="Content Placeholder 2"/>
          <p:cNvSpPr>
            <a:spLocks noGrp="1"/>
          </p:cNvSpPr>
          <p:nvPr>
            <p:ph idx="1"/>
          </p:nvPr>
        </p:nvSpPr>
        <p:spPr>
          <a:xfrm>
            <a:off x="838200" y="1777547"/>
            <a:ext cx="9361035" cy="4530725"/>
          </a:xfrm>
        </p:spPr>
        <p:txBody>
          <a:bodyPr rtlCol="0">
            <a:noAutofit/>
          </a:bodyPr>
          <a:lstStyle/>
          <a:p>
            <a:pPr marL="0" indent="0">
              <a:buNone/>
              <a:defRPr/>
            </a:pPr>
            <a:r>
              <a:rPr lang="x-none" sz="2600" dirty="0"/>
              <a:t>Правилник прописује и </a:t>
            </a:r>
            <a:r>
              <a:rPr lang="x-none" sz="2600" dirty="0">
                <a:solidFill>
                  <a:srgbClr val="FF0000"/>
                </a:solidFill>
              </a:rPr>
              <a:t>посебне захтеве </a:t>
            </a:r>
            <a:r>
              <a:rPr lang="x-none" sz="2600" dirty="0"/>
              <a:t>за обележавање паковања и упутство у односу на радиофармацеутике:</a:t>
            </a:r>
            <a:endParaRPr lang="en-US" sz="2600" dirty="0"/>
          </a:p>
          <a:p>
            <a:pPr marL="0" indent="0">
              <a:buNone/>
              <a:defRPr/>
            </a:pPr>
            <a:endParaRPr lang="en-US" sz="2600" i="1" dirty="0"/>
          </a:p>
          <a:p>
            <a:pPr marL="0" indent="0">
              <a:buNone/>
              <a:defRPr/>
            </a:pPr>
            <a:r>
              <a:rPr lang="x-none" sz="2600" i="1" dirty="0">
                <a:solidFill>
                  <a:srgbClr val="FF0000"/>
                </a:solidFill>
              </a:rPr>
              <a:t>Члан 89.-1</a:t>
            </a:r>
            <a:endParaRPr lang="en-US" sz="2600" i="1" dirty="0">
              <a:solidFill>
                <a:srgbClr val="FF0000"/>
              </a:solidFill>
            </a:endParaRPr>
          </a:p>
          <a:p>
            <a:pPr marL="0" indent="0" algn="just">
              <a:buNone/>
              <a:defRPr/>
            </a:pPr>
            <a:r>
              <a:rPr lang="ru-RU" sz="2600" dirty="0"/>
              <a:t>Заштитни контејнер треба  да садржи</a:t>
            </a:r>
            <a:r>
              <a:rPr lang="x-none" sz="2600" dirty="0"/>
              <a:t>  </a:t>
            </a:r>
            <a:r>
              <a:rPr lang="x-none" sz="2600" dirty="0">
                <a:solidFill>
                  <a:srgbClr val="FF0000"/>
                </a:solidFill>
              </a:rPr>
              <a:t>опште </a:t>
            </a:r>
            <a:r>
              <a:rPr lang="ru-RU" sz="2600" dirty="0">
                <a:solidFill>
                  <a:srgbClr val="FF0000"/>
                </a:solidFill>
              </a:rPr>
              <a:t>податке </a:t>
            </a:r>
            <a:r>
              <a:rPr lang="ru-RU" sz="2600" dirty="0"/>
              <a:t>за паковање из члана 6. овог правилника, као и податке који се односе на објашњење ознака и симбола назначених на бочици и контејнеру, </a:t>
            </a:r>
            <a:r>
              <a:rPr lang="ru-RU" sz="2600" dirty="0">
                <a:solidFill>
                  <a:srgbClr val="FF0000"/>
                </a:solidFill>
              </a:rPr>
              <a:t>количину радиоактивности по дози или по бочици </a:t>
            </a:r>
            <a:r>
              <a:rPr lang="ru-RU" sz="2600" dirty="0"/>
              <a:t>за наведени датум и ако је потребно сат, број капсула или за течност број </a:t>
            </a:r>
            <a:r>
              <a:rPr lang="x-none" sz="2600" dirty="0"/>
              <a:t>милилитара у контејнеру.</a:t>
            </a:r>
            <a:endParaRPr lang="en-US" sz="2600" dirty="0"/>
          </a:p>
          <a:p>
            <a:pPr>
              <a:buNone/>
              <a:defRPr/>
            </a:pPr>
            <a:endParaRPr lang="x-none" sz="2600" b="1" dirty="0"/>
          </a:p>
        </p:txBody>
      </p:sp>
    </p:spTree>
    <p:extLst>
      <p:ext uri="{BB962C8B-B14F-4D97-AF65-F5344CB8AC3E}">
        <p14:creationId xmlns:p14="http://schemas.microsoft.com/office/powerpoint/2010/main" val="7919939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altLang="sr-Latn-RS" sz="2800" b="1"/>
              <a:t>    </a:t>
            </a:r>
            <a:r>
              <a:rPr lang="ru-RU" altLang="sr-Latn-RS" sz="2800" b="1"/>
              <a:t> </a:t>
            </a:r>
            <a:r>
              <a:rPr lang="en-US" altLang="sr-Latn-RS" sz="2800" b="1"/>
              <a:t>I.1.</a:t>
            </a:r>
            <a:r>
              <a:rPr lang="ru-RU" altLang="sr-Latn-RS" sz="2800" b="1"/>
              <a:t> </a:t>
            </a:r>
            <a:r>
              <a:rPr lang="en-US" altLang="sr-Latn-RS" sz="2800" b="1"/>
              <a:t>4.</a:t>
            </a:r>
            <a:r>
              <a:rPr lang="ru-RU" altLang="sr-Latn-RS" sz="2800" b="1"/>
              <a:t>Правилник о садржају и начину обележавања</a:t>
            </a:r>
            <a:r>
              <a:rPr lang="en-US" altLang="sr-Latn-RS" sz="2800" b="1"/>
              <a:t> паковања лека......(1)</a:t>
            </a:r>
            <a:endParaRPr lang="en-US" altLang="sr-Latn-RS" sz="2800"/>
          </a:p>
        </p:txBody>
      </p:sp>
      <p:sp>
        <p:nvSpPr>
          <p:cNvPr id="3" name="Content Placeholder 2"/>
          <p:cNvSpPr>
            <a:spLocks noGrp="1"/>
          </p:cNvSpPr>
          <p:nvPr>
            <p:ph idx="1"/>
          </p:nvPr>
        </p:nvSpPr>
        <p:spPr>
          <a:xfrm>
            <a:off x="1088571" y="1690688"/>
            <a:ext cx="9330191" cy="4530725"/>
          </a:xfrm>
        </p:spPr>
        <p:txBody>
          <a:bodyPr rtlCol="0">
            <a:noAutofit/>
          </a:bodyPr>
          <a:lstStyle/>
          <a:p>
            <a:pPr marL="0" indent="0" algn="just">
              <a:buNone/>
              <a:defRPr/>
            </a:pPr>
            <a:r>
              <a:rPr lang="ru-RU" sz="2200" dirty="0"/>
              <a:t>Спољашње паковање и контејнер радиофармацеутика  обележава се у складу са прописима о </a:t>
            </a:r>
            <a:r>
              <a:rPr lang="ru-RU" sz="2200" dirty="0">
                <a:solidFill>
                  <a:srgbClr val="FF0000"/>
                </a:solidFill>
              </a:rPr>
              <a:t>сигурном транспорту </a:t>
            </a:r>
            <a:r>
              <a:rPr lang="ru-RU" sz="2200" dirty="0"/>
              <a:t>радиоактивних материјала које је донела надлежна Међународна агенција за атомску енергију, као и у складу са прописима којима се уређује област превоза </a:t>
            </a:r>
            <a:r>
              <a:rPr lang="ru-RU" sz="2200" dirty="0">
                <a:solidFill>
                  <a:srgbClr val="FF0000"/>
                </a:solidFill>
              </a:rPr>
              <a:t>опасних материја класе 7 - радиоактивне материје.</a:t>
            </a:r>
            <a:endParaRPr lang="en-US" sz="2200" dirty="0">
              <a:solidFill>
                <a:srgbClr val="FF0000"/>
              </a:solidFill>
            </a:endParaRPr>
          </a:p>
          <a:p>
            <a:pPr marL="0" indent="0" algn="just">
              <a:buNone/>
              <a:defRPr/>
            </a:pPr>
            <a:r>
              <a:rPr lang="sr-Cyrl-CS" sz="2200" dirty="0"/>
              <a:t> </a:t>
            </a:r>
            <a:endParaRPr lang="en-US" sz="2200" dirty="0"/>
          </a:p>
          <a:p>
            <a:pPr>
              <a:buNone/>
              <a:defRPr/>
            </a:pPr>
            <a:endParaRPr lang="x-none" sz="2200" dirty="0"/>
          </a:p>
        </p:txBody>
      </p:sp>
      <p:pic>
        <p:nvPicPr>
          <p:cNvPr id="37892" name="Picture 8" descr="http://radioaktivniotpad.org/wp-content/uploads/2017/02/Radioaktivno-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4289" y="3549650"/>
            <a:ext cx="2124075"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Picture 10" descr="http://radioaktivniotpad.org/wp-content/uploads/2017/02/Radioaktivno-I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4089" y="3549651"/>
            <a:ext cx="2124075"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4" name="Picture 12" descr="http://radioaktivniotpad.org/wp-content/uploads/2017/02/Radioaktivno-II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3889" y="3549650"/>
            <a:ext cx="2124075"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45364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ru-RU" altLang="sr-Latn-RS" sz="2800" b="1"/>
              <a:t> </a:t>
            </a:r>
            <a:r>
              <a:rPr lang="en-US" altLang="sr-Latn-RS" sz="2800" b="1"/>
              <a:t>I.1.</a:t>
            </a:r>
            <a:r>
              <a:rPr lang="ru-RU" altLang="sr-Latn-RS" sz="2800" b="1"/>
              <a:t> </a:t>
            </a:r>
            <a:r>
              <a:rPr lang="en-US" altLang="sr-Latn-RS" sz="2800" b="1"/>
              <a:t>4.</a:t>
            </a:r>
            <a:r>
              <a:rPr lang="ru-RU" altLang="sr-Latn-RS" sz="2800" b="1"/>
              <a:t>Правилник о садржају и начину обележавања</a:t>
            </a:r>
            <a:r>
              <a:rPr lang="en-US" altLang="sr-Latn-RS" sz="2800" b="1"/>
              <a:t> паковања лека......(2)</a:t>
            </a:r>
            <a:endParaRPr lang="en-US" altLang="sr-Latn-RS" sz="2800"/>
          </a:p>
        </p:txBody>
      </p:sp>
      <p:sp>
        <p:nvSpPr>
          <p:cNvPr id="3" name="Content Placeholder 2"/>
          <p:cNvSpPr>
            <a:spLocks noGrp="1"/>
          </p:cNvSpPr>
          <p:nvPr>
            <p:ph idx="1"/>
          </p:nvPr>
        </p:nvSpPr>
        <p:spPr>
          <a:xfrm>
            <a:off x="609600" y="1398589"/>
            <a:ext cx="9566275" cy="4530725"/>
          </a:xfrm>
        </p:spPr>
        <p:txBody>
          <a:bodyPr rtlCol="0">
            <a:normAutofit fontScale="92500" lnSpcReduction="10000"/>
          </a:bodyPr>
          <a:lstStyle/>
          <a:p>
            <a:pPr marL="0" indent="0">
              <a:buNone/>
              <a:defRPr/>
            </a:pPr>
            <a:r>
              <a:rPr lang="x-none" sz="2400" i="1" dirty="0">
                <a:solidFill>
                  <a:srgbClr val="FF0000"/>
                </a:solidFill>
              </a:rPr>
              <a:t>Члан 89.-2</a:t>
            </a:r>
            <a:endParaRPr lang="en-US" sz="2400" dirty="0">
              <a:solidFill>
                <a:srgbClr val="FF0000"/>
              </a:solidFill>
            </a:endParaRPr>
          </a:p>
          <a:p>
            <a:pPr marL="0" indent="0" algn="just">
              <a:buNone/>
              <a:defRPr/>
            </a:pPr>
            <a:r>
              <a:rPr lang="ru-RU" sz="2400" dirty="0"/>
              <a:t>   </a:t>
            </a:r>
            <a:r>
              <a:rPr lang="ru-RU" sz="2400" dirty="0">
                <a:solidFill>
                  <a:srgbClr val="FF0000"/>
                </a:solidFill>
              </a:rPr>
              <a:t>Унутрашње</a:t>
            </a:r>
            <a:r>
              <a:rPr lang="ru-RU" sz="2400" dirty="0"/>
              <a:t> паковање радиофармацеутика  (нпр. бочица) садржи </a:t>
            </a:r>
            <a:r>
              <a:rPr lang="x-none" sz="2400" dirty="0"/>
              <a:t>следеће податке:</a:t>
            </a:r>
            <a:endParaRPr lang="en-US" sz="2400" dirty="0"/>
          </a:p>
          <a:p>
            <a:pPr marL="0" indent="0" algn="just">
              <a:buNone/>
              <a:defRPr/>
            </a:pPr>
            <a:r>
              <a:rPr lang="ru-RU" sz="2400" dirty="0"/>
              <a:t>- име или шифру лека, укључујући назив или хемијски симбол радионуклида;</a:t>
            </a:r>
            <a:endParaRPr lang="en-US" sz="2400" dirty="0"/>
          </a:p>
          <a:p>
            <a:pPr marL="0" indent="0" algn="just">
              <a:buNone/>
              <a:defRPr/>
            </a:pPr>
            <a:r>
              <a:rPr lang="ru-RU" sz="2400" dirty="0"/>
              <a:t>- </a:t>
            </a:r>
            <a:r>
              <a:rPr lang="ru-RU" sz="2400" dirty="0">
                <a:solidFill>
                  <a:srgbClr val="FF0000"/>
                </a:solidFill>
              </a:rPr>
              <a:t>број серије </a:t>
            </a:r>
            <a:r>
              <a:rPr lang="ru-RU" sz="2400" dirty="0"/>
              <a:t>лека и </a:t>
            </a:r>
            <a:r>
              <a:rPr lang="ru-RU" sz="2400" dirty="0">
                <a:solidFill>
                  <a:srgbClr val="FF0000"/>
                </a:solidFill>
              </a:rPr>
              <a:t>датум истека </a:t>
            </a:r>
            <a:r>
              <a:rPr lang="ru-RU" sz="2400" dirty="0"/>
              <a:t>рока употребе;</a:t>
            </a:r>
            <a:endParaRPr lang="en-US" sz="2400" dirty="0"/>
          </a:p>
          <a:p>
            <a:pPr marL="0" indent="0" algn="just">
              <a:buNone/>
              <a:defRPr/>
            </a:pPr>
            <a:r>
              <a:rPr lang="x-none" sz="2400" dirty="0"/>
              <a:t>- међународни симбол за радиоактивност;</a:t>
            </a:r>
            <a:endParaRPr lang="en-US" sz="2400" dirty="0"/>
          </a:p>
          <a:p>
            <a:pPr marL="0" indent="0" algn="just">
              <a:buNone/>
              <a:defRPr/>
            </a:pPr>
            <a:r>
              <a:rPr lang="ru-RU" sz="2400" dirty="0"/>
              <a:t>- пословно име и седиште произвођача лека;</a:t>
            </a:r>
            <a:endParaRPr lang="en-US" sz="2400" dirty="0"/>
          </a:p>
          <a:p>
            <a:pPr marL="0" indent="0" algn="just">
              <a:buNone/>
              <a:defRPr/>
            </a:pPr>
            <a:r>
              <a:rPr lang="ru-RU" sz="2400" dirty="0"/>
              <a:t>- </a:t>
            </a:r>
            <a:r>
              <a:rPr lang="ru-RU" sz="2400" dirty="0">
                <a:solidFill>
                  <a:srgbClr val="FF0000"/>
                </a:solidFill>
              </a:rPr>
              <a:t>количину радиоактивности </a:t>
            </a:r>
            <a:r>
              <a:rPr lang="ru-RU" sz="2400" dirty="0"/>
              <a:t>по дози или по бочици за наведени датум и ако је потребно сат.</a:t>
            </a:r>
            <a:endParaRPr lang="en-US" sz="2400" dirty="0"/>
          </a:p>
          <a:p>
            <a:pPr marL="0" indent="0" algn="just">
              <a:buNone/>
              <a:defRPr/>
            </a:pPr>
            <a:r>
              <a:rPr lang="ru-RU" sz="2400" dirty="0"/>
              <a:t>     Радиофармацеутски комплет (кит) садржи претходно наведене податке, </a:t>
            </a:r>
            <a:r>
              <a:rPr lang="ru-RU" sz="2400" dirty="0">
                <a:solidFill>
                  <a:srgbClr val="FF0000"/>
                </a:solidFill>
              </a:rPr>
              <a:t>осим</a:t>
            </a:r>
            <a:r>
              <a:rPr lang="ru-RU" sz="2400" dirty="0"/>
              <a:t> података који се односе на радиоактивност.</a:t>
            </a:r>
            <a:endParaRPr lang="en-US" sz="2400" dirty="0"/>
          </a:p>
          <a:p>
            <a:pPr marL="0" indent="0" algn="just">
              <a:buNone/>
              <a:defRPr/>
            </a:pPr>
            <a:r>
              <a:rPr lang="en-US" sz="2400" dirty="0"/>
              <a:t> </a:t>
            </a:r>
          </a:p>
          <a:p>
            <a:pPr>
              <a:buNone/>
              <a:defRPr/>
            </a:pPr>
            <a:endParaRPr lang="en-US" sz="2400" dirty="0"/>
          </a:p>
        </p:txBody>
      </p:sp>
    </p:spTree>
    <p:extLst>
      <p:ext uri="{BB962C8B-B14F-4D97-AF65-F5344CB8AC3E}">
        <p14:creationId xmlns:p14="http://schemas.microsoft.com/office/powerpoint/2010/main" val="11952298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6"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4025" y="3333751"/>
            <a:ext cx="4419600" cy="323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39" name="Picture 8"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0688" y="1201738"/>
            <a:ext cx="4919662"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0" name="Picture 10"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8625" y="1047750"/>
            <a:ext cx="3665538"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12" descr="Related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78563" y="4592638"/>
            <a:ext cx="41148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932369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533400" y="228600"/>
            <a:ext cx="10406743" cy="1143000"/>
          </a:xfrm>
        </p:spPr>
        <p:txBody>
          <a:bodyPr/>
          <a:lstStyle/>
          <a:p>
            <a:pPr eaLnBrk="1" hangingPunct="1"/>
            <a:r>
              <a:rPr lang="ru-RU" altLang="sr-Latn-RS" sz="2800" b="1" dirty="0"/>
              <a:t> </a:t>
            </a:r>
            <a:r>
              <a:rPr lang="en-US" altLang="sr-Latn-RS" sz="2800" b="1" dirty="0"/>
              <a:t>I.1.</a:t>
            </a:r>
            <a:r>
              <a:rPr lang="ru-RU" altLang="sr-Latn-RS" sz="2800" b="1" dirty="0"/>
              <a:t> </a:t>
            </a:r>
            <a:r>
              <a:rPr lang="en-US" altLang="sr-Latn-RS" sz="2800" b="1" dirty="0"/>
              <a:t>4.</a:t>
            </a:r>
            <a:r>
              <a:rPr lang="ru-RU" altLang="sr-Latn-RS" sz="2800" b="1" dirty="0"/>
              <a:t>Правилник о садржају и начину обележавањa</a:t>
            </a:r>
            <a:r>
              <a:rPr lang="en-US" altLang="sr-Latn-RS" sz="2800" b="1" dirty="0"/>
              <a:t> </a:t>
            </a:r>
            <a:r>
              <a:rPr lang="en-US" altLang="sr-Latn-RS" sz="2800" b="1" dirty="0" err="1"/>
              <a:t>пaковања</a:t>
            </a:r>
            <a:r>
              <a:rPr lang="en-US" altLang="sr-Latn-RS" sz="2800" b="1" dirty="0"/>
              <a:t> </a:t>
            </a:r>
            <a:r>
              <a:rPr lang="en-US" altLang="sr-Latn-RS" sz="2800" b="1" dirty="0" err="1"/>
              <a:t>лекa</a:t>
            </a:r>
            <a:r>
              <a:rPr lang="en-US" altLang="sr-Latn-RS" sz="2800" b="1" dirty="0"/>
              <a:t>......(3)</a:t>
            </a:r>
            <a:endParaRPr lang="en-US" altLang="sr-Latn-RS" sz="2800" dirty="0"/>
          </a:p>
        </p:txBody>
      </p:sp>
      <p:sp>
        <p:nvSpPr>
          <p:cNvPr id="3" name="Content Placeholder 2"/>
          <p:cNvSpPr>
            <a:spLocks noGrp="1"/>
          </p:cNvSpPr>
          <p:nvPr>
            <p:ph idx="1"/>
          </p:nvPr>
        </p:nvSpPr>
        <p:spPr>
          <a:xfrm>
            <a:off x="413657" y="1457326"/>
            <a:ext cx="10063843" cy="4525963"/>
          </a:xfrm>
        </p:spPr>
        <p:txBody>
          <a:bodyPr rtlCol="0">
            <a:noAutofit/>
          </a:bodyPr>
          <a:lstStyle/>
          <a:p>
            <a:pPr marL="0" indent="0">
              <a:buNone/>
              <a:defRPr/>
            </a:pPr>
            <a:r>
              <a:rPr lang="x-none" sz="2200" dirty="0">
                <a:solidFill>
                  <a:srgbClr val="FF0000"/>
                </a:solidFill>
              </a:rPr>
              <a:t>Члан 90.</a:t>
            </a:r>
            <a:endParaRPr lang="en-US" sz="2200" dirty="0">
              <a:solidFill>
                <a:srgbClr val="FF0000"/>
              </a:solidFill>
            </a:endParaRPr>
          </a:p>
          <a:p>
            <a:pPr marL="0" indent="0" algn="just">
              <a:buNone/>
              <a:defRPr/>
            </a:pPr>
            <a:r>
              <a:rPr lang="ru-RU" sz="2200" dirty="0"/>
              <a:t>     Уз спољње паковање радиофармацеутског лека, радионуклидног генератора, радионуклидног</a:t>
            </a:r>
            <a:r>
              <a:rPr lang="en-US" sz="2200" dirty="0"/>
              <a:t> </a:t>
            </a:r>
            <a:r>
              <a:rPr lang="ru-RU" sz="2200" dirty="0"/>
              <a:t>прекурсора и радиофармацеутског комплета (кит) прилаже се и </a:t>
            </a:r>
            <a:r>
              <a:rPr lang="ru-RU" sz="2200" dirty="0">
                <a:solidFill>
                  <a:srgbClr val="FF0000"/>
                </a:solidFill>
              </a:rPr>
              <a:t>упутство </a:t>
            </a:r>
            <a:r>
              <a:rPr lang="ru-RU" sz="2200" dirty="0"/>
              <a:t>за лек.</a:t>
            </a:r>
            <a:endParaRPr lang="en-US" sz="2200" dirty="0"/>
          </a:p>
          <a:p>
            <a:pPr marL="0" indent="0" algn="just">
              <a:buNone/>
              <a:defRPr/>
            </a:pPr>
            <a:r>
              <a:rPr lang="ru-RU" sz="2200" dirty="0"/>
              <a:t>     Упутство за лек  мора бити припремљено у складу са  </a:t>
            </a:r>
            <a:r>
              <a:rPr lang="ru-RU" sz="2200" dirty="0">
                <a:solidFill>
                  <a:srgbClr val="FF0000"/>
                </a:solidFill>
              </a:rPr>
              <a:t>општим </a:t>
            </a:r>
            <a:r>
              <a:rPr lang="ru-RU" sz="2200" dirty="0"/>
              <a:t>одредбама за упутство.</a:t>
            </a:r>
            <a:endParaRPr lang="en-US" sz="2200" dirty="0"/>
          </a:p>
          <a:p>
            <a:pPr marL="0" indent="0" algn="just">
              <a:buNone/>
              <a:defRPr/>
            </a:pPr>
            <a:r>
              <a:rPr lang="ru-RU" sz="2200" dirty="0"/>
              <a:t>     Упутство за лек мора да садржи и </a:t>
            </a:r>
            <a:r>
              <a:rPr lang="ru-RU" sz="2200" dirty="0">
                <a:solidFill>
                  <a:srgbClr val="FF0000"/>
                </a:solidFill>
              </a:rPr>
              <a:t>све мере опреза </a:t>
            </a:r>
            <a:r>
              <a:rPr lang="ru-RU" sz="2200" dirty="0"/>
              <a:t>за корисника и пацијента током припреме и примене лека, као и посебне мере опреза које се односе на одлагање паковања и његовог неискоришћеног садржаја у складу са прописима којима се уређује начин и услови, као и сакупљање, чување, евидентирање, складиштење, обрађивање и одлагање </a:t>
            </a:r>
            <a:r>
              <a:rPr lang="ru-RU" sz="2200" dirty="0">
                <a:solidFill>
                  <a:srgbClr val="FF0000"/>
                </a:solidFill>
              </a:rPr>
              <a:t>радиоактивног отпадног материјала.</a:t>
            </a:r>
            <a:endParaRPr lang="en-US" sz="2200" dirty="0">
              <a:solidFill>
                <a:srgbClr val="FF0000"/>
              </a:solidFill>
            </a:endParaRPr>
          </a:p>
          <a:p>
            <a:pPr marL="0" indent="0" algn="just">
              <a:buNone/>
              <a:defRPr/>
            </a:pPr>
            <a:r>
              <a:rPr lang="en-US" sz="2200" dirty="0">
                <a:solidFill>
                  <a:srgbClr val="FF0000"/>
                </a:solidFill>
              </a:rPr>
              <a:t> </a:t>
            </a:r>
          </a:p>
          <a:p>
            <a:pPr>
              <a:buNone/>
              <a:defRPr/>
            </a:pPr>
            <a:endParaRPr lang="en-US" sz="2200" b="1" dirty="0"/>
          </a:p>
        </p:txBody>
      </p:sp>
    </p:spTree>
    <p:extLst>
      <p:ext uri="{BB962C8B-B14F-4D97-AF65-F5344CB8AC3E}">
        <p14:creationId xmlns:p14="http://schemas.microsoft.com/office/powerpoint/2010/main" val="183868779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838200" y="365126"/>
            <a:ext cx="10515600" cy="799646"/>
          </a:xfrm>
        </p:spPr>
        <p:txBody>
          <a:bodyPr/>
          <a:lstStyle/>
          <a:p>
            <a:pPr eaLnBrk="1" hangingPunct="1"/>
            <a:r>
              <a:rPr lang="en-US" altLang="sr-Latn-RS" sz="2800" b="1" dirty="0"/>
              <a:t>I.2. ДПП-</a:t>
            </a:r>
            <a:r>
              <a:rPr lang="en-US" altLang="sr-Latn-RS" sz="2800" b="1" dirty="0" err="1"/>
              <a:t>Анекс</a:t>
            </a:r>
            <a:r>
              <a:rPr lang="en-US" altLang="sr-Latn-RS" sz="2800" b="1" dirty="0"/>
              <a:t> 3-Производња </a:t>
            </a:r>
            <a:r>
              <a:rPr lang="en-US" altLang="sr-Latn-RS" sz="2800" b="1" dirty="0" err="1"/>
              <a:t>радиофармацеутских</a:t>
            </a:r>
            <a:r>
              <a:rPr lang="en-US" altLang="sr-Latn-RS" sz="2800" b="1" dirty="0"/>
              <a:t> </a:t>
            </a:r>
            <a:r>
              <a:rPr lang="en-US" altLang="sr-Latn-RS" sz="2800" b="1" dirty="0" err="1"/>
              <a:t>лекова</a:t>
            </a:r>
            <a:r>
              <a:rPr lang="en-US" altLang="sr-Latn-RS" sz="2800" b="1" dirty="0"/>
              <a:t> (2)</a:t>
            </a:r>
            <a:endParaRPr lang="en-US" altLang="sr-Latn-RS" sz="2800" dirty="0"/>
          </a:p>
        </p:txBody>
      </p:sp>
      <p:sp>
        <p:nvSpPr>
          <p:cNvPr id="41987" name="Content Placeholder 2"/>
          <p:cNvSpPr>
            <a:spLocks noGrp="1"/>
          </p:cNvSpPr>
          <p:nvPr>
            <p:ph idx="1"/>
          </p:nvPr>
        </p:nvSpPr>
        <p:spPr>
          <a:xfrm>
            <a:off x="359230" y="1327151"/>
            <a:ext cx="10094460" cy="4530725"/>
          </a:xfrm>
        </p:spPr>
        <p:txBody>
          <a:bodyPr>
            <a:normAutofit/>
          </a:bodyPr>
          <a:lstStyle/>
          <a:p>
            <a:pPr eaLnBrk="1" hangingPunct="1">
              <a:buFont typeface="Arial" panose="020B0604020202020204" pitchFamily="34" charset="0"/>
              <a:buNone/>
            </a:pPr>
            <a:r>
              <a:rPr lang="sr-Latn-RS" altLang="sr-Latn-RS" sz="2200" dirty="0">
                <a:solidFill>
                  <a:srgbClr val="FF0000"/>
                </a:solidFill>
              </a:rPr>
              <a:t>Принципи</a:t>
            </a:r>
          </a:p>
          <a:p>
            <a:pPr algn="just" eaLnBrk="1" hangingPunct="1">
              <a:buFont typeface="Arial" panose="020B0604020202020204" pitchFamily="34" charset="0"/>
              <a:buNone/>
            </a:pPr>
            <a:r>
              <a:rPr lang="ru-RU" altLang="sr-Latn-RS" sz="2200" dirty="0"/>
              <a:t>      Производња и руковање радиофармацеутским лековима је </a:t>
            </a:r>
            <a:r>
              <a:rPr lang="ru-RU" altLang="sr-Latn-RS" sz="2200" dirty="0">
                <a:solidFill>
                  <a:srgbClr val="FF0000"/>
                </a:solidFill>
              </a:rPr>
              <a:t>потенцијално опасно</a:t>
            </a:r>
            <a:r>
              <a:rPr lang="ru-RU" altLang="sr-Latn-RS" sz="2200" dirty="0"/>
              <a:t>.</a:t>
            </a:r>
          </a:p>
          <a:p>
            <a:pPr algn="just" eaLnBrk="1" hangingPunct="1">
              <a:buFont typeface="Arial" panose="020B0604020202020204" pitchFamily="34" charset="0"/>
              <a:buNone/>
            </a:pPr>
            <a:r>
              <a:rPr lang="ru-RU" altLang="sr-Latn-RS" sz="2200" dirty="0"/>
              <a:t>      Ниво ризика нарочито зависи од </a:t>
            </a:r>
            <a:r>
              <a:rPr lang="ru-RU" altLang="sr-Latn-RS" sz="2200" dirty="0">
                <a:solidFill>
                  <a:srgbClr val="FF0000"/>
                </a:solidFill>
              </a:rPr>
              <a:t>врсте</a:t>
            </a:r>
            <a:r>
              <a:rPr lang="ru-RU" altLang="sr-Latn-RS" sz="2200" dirty="0"/>
              <a:t> емитованог зрачења и </a:t>
            </a:r>
            <a:r>
              <a:rPr lang="ru-RU" altLang="sr-Latn-RS" sz="2200" dirty="0">
                <a:solidFill>
                  <a:srgbClr val="FF0000"/>
                </a:solidFill>
              </a:rPr>
              <a:t>времена полураспада </a:t>
            </a:r>
            <a:r>
              <a:rPr lang="ru-RU" altLang="sr-Latn-RS" sz="2200" dirty="0"/>
              <a:t>радиоизотопа. Посебна пажња мора да се обрати на спречавање унакрсне контаминације, чување радионуклеидних контаминаната и уклањање отпада. </a:t>
            </a:r>
          </a:p>
          <a:p>
            <a:pPr algn="just" eaLnBrk="1" hangingPunct="1">
              <a:buFont typeface="Arial" panose="020B0604020202020204" pitchFamily="34" charset="0"/>
              <a:buNone/>
            </a:pPr>
            <a:r>
              <a:rPr lang="ru-RU" altLang="sr-Latn-RS" sz="2200" dirty="0"/>
              <a:t>     Неопходно је да се има у виду чињеница да се многи радиофармацеутски лекови најчешће производе у </a:t>
            </a:r>
            <a:r>
              <a:rPr lang="ru-RU" altLang="sr-Latn-RS" sz="2200" dirty="0">
                <a:solidFill>
                  <a:srgbClr val="FF0000"/>
                </a:solidFill>
              </a:rPr>
              <a:t>малим</a:t>
            </a:r>
            <a:r>
              <a:rPr lang="ru-RU" altLang="sr-Latn-RS" sz="2200" dirty="0"/>
              <a:t> </a:t>
            </a:r>
            <a:r>
              <a:rPr lang="ru-RU" altLang="sr-Latn-RS" sz="2200" dirty="0">
                <a:solidFill>
                  <a:srgbClr val="FF0000"/>
                </a:solidFill>
              </a:rPr>
              <a:t>серијама</a:t>
            </a:r>
            <a:r>
              <a:rPr lang="ru-RU" altLang="sr-Latn-RS" sz="2200" dirty="0"/>
              <a:t>. Неки радиофармацеутски лекови се због кратког времена полураспада стављају у промет и </a:t>
            </a:r>
            <a:r>
              <a:rPr lang="ru-RU" altLang="sr-Latn-RS" sz="2200" dirty="0">
                <a:solidFill>
                  <a:srgbClr val="FF0000"/>
                </a:solidFill>
              </a:rPr>
              <a:t>пре</a:t>
            </a:r>
            <a:r>
              <a:rPr lang="ru-RU" altLang="sr-Latn-RS" sz="2200" dirty="0"/>
              <a:t> завршетка одређених испитивања која спроводи контрола квалитета. Зато је </a:t>
            </a:r>
            <a:r>
              <a:rPr lang="ru-RU" altLang="sr-Latn-RS" sz="2200" dirty="0">
                <a:solidFill>
                  <a:srgbClr val="FF0000"/>
                </a:solidFill>
              </a:rPr>
              <a:t>континуирана процена ефикасности </a:t>
            </a:r>
            <a:r>
              <a:rPr lang="ru-RU" altLang="sr-Latn-RS" sz="2200" dirty="0"/>
              <a:t>система обезбеђења квалитета веома значајна.</a:t>
            </a:r>
            <a:endParaRPr lang="en-US" altLang="sr-Latn-RS" sz="2200" dirty="0">
              <a:solidFill>
                <a:srgbClr val="FF0000"/>
              </a:solidFill>
            </a:endParaRPr>
          </a:p>
        </p:txBody>
      </p:sp>
    </p:spTree>
    <p:extLst>
      <p:ext uri="{BB962C8B-B14F-4D97-AF65-F5344CB8AC3E}">
        <p14:creationId xmlns:p14="http://schemas.microsoft.com/office/powerpoint/2010/main" val="34958874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US" altLang="sr-Latn-RS" sz="2800" b="1"/>
              <a:t>I.2. ДПП-Анекс 3- Производња радиофармацеутских лекова (3)</a:t>
            </a:r>
            <a:endParaRPr lang="en-US" altLang="sr-Latn-RS" sz="2800"/>
          </a:p>
        </p:txBody>
      </p:sp>
      <p:sp>
        <p:nvSpPr>
          <p:cNvPr id="43011" name="Content Placeholder 2"/>
          <p:cNvSpPr>
            <a:spLocks noGrp="1"/>
          </p:cNvSpPr>
          <p:nvPr>
            <p:ph idx="1"/>
          </p:nvPr>
        </p:nvSpPr>
        <p:spPr>
          <a:xfrm>
            <a:off x="718457" y="1600201"/>
            <a:ext cx="9492343" cy="4530725"/>
          </a:xfrm>
        </p:spPr>
        <p:txBody>
          <a:bodyPr/>
          <a:lstStyle/>
          <a:p>
            <a:pPr eaLnBrk="1" hangingPunct="1">
              <a:buFont typeface="Arial" panose="020B0604020202020204" pitchFamily="34" charset="0"/>
              <a:buNone/>
            </a:pPr>
            <a:r>
              <a:rPr lang="en-US" altLang="sr-Latn-RS" sz="2600" dirty="0" err="1">
                <a:solidFill>
                  <a:srgbClr val="FF0000"/>
                </a:solidFill>
              </a:rPr>
              <a:t>Особље</a:t>
            </a:r>
            <a:r>
              <a:rPr lang="en-US" altLang="sr-Latn-RS" sz="2600" dirty="0">
                <a:solidFill>
                  <a:srgbClr val="FF0000"/>
                </a:solidFill>
              </a:rPr>
              <a:t> (1)</a:t>
            </a:r>
          </a:p>
          <a:p>
            <a:pPr algn="just" eaLnBrk="1" hangingPunct="1">
              <a:buFont typeface="Arial" panose="020B0604020202020204" pitchFamily="34" charset="0"/>
              <a:buNone/>
            </a:pPr>
            <a:r>
              <a:rPr lang="ru-RU" altLang="sr-Latn-RS" sz="2600" i="1" dirty="0">
                <a:solidFill>
                  <a:srgbClr val="FF0000"/>
                </a:solidFill>
              </a:rPr>
              <a:t>1. </a:t>
            </a:r>
            <a:r>
              <a:rPr lang="ru-RU" altLang="sr-Latn-RS" sz="2600" dirty="0"/>
              <a:t>Сви запослени (укључујући и запослене задужене за чишћење и одржавање) у просторима у којима се производе радиоактивни производи морају да прођу </a:t>
            </a:r>
            <a:r>
              <a:rPr lang="ru-RU" altLang="sr-Latn-RS" sz="2600" dirty="0">
                <a:solidFill>
                  <a:srgbClr val="FF0000"/>
                </a:solidFill>
              </a:rPr>
              <a:t>додатну обуку </a:t>
            </a:r>
            <a:r>
              <a:rPr lang="ru-RU" altLang="sr-Latn-RS" sz="2600" dirty="0"/>
              <a:t>специфичну за ову врсту производа. Особље мора добити детаљна упутства и одговарајућу обуку </a:t>
            </a:r>
            <a:r>
              <a:rPr lang="ru-RU" altLang="sr-Latn-RS" sz="2600" dirty="0">
                <a:solidFill>
                  <a:srgbClr val="FF0000"/>
                </a:solidFill>
              </a:rPr>
              <a:t>за заштиту од зрачења</a:t>
            </a:r>
            <a:r>
              <a:rPr lang="ru-RU" altLang="sr-Latn-RS" sz="2600" dirty="0"/>
              <a:t>.</a:t>
            </a:r>
            <a:endParaRPr lang="en-US" altLang="sr-Latn-RS" sz="2600" dirty="0"/>
          </a:p>
        </p:txBody>
      </p:sp>
    </p:spTree>
    <p:extLst>
      <p:ext uri="{BB962C8B-B14F-4D97-AF65-F5344CB8AC3E}">
        <p14:creationId xmlns:p14="http://schemas.microsoft.com/office/powerpoint/2010/main" val="84301926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altLang="sr-Latn-RS" sz="2800" b="1"/>
              <a:t>I.2. ДПП-Анекс 3- Производња радиофармацеутских лекова (4)</a:t>
            </a:r>
            <a:endParaRPr lang="en-US" altLang="sr-Latn-RS" sz="2800"/>
          </a:p>
        </p:txBody>
      </p:sp>
      <p:sp>
        <p:nvSpPr>
          <p:cNvPr id="44035" name="Content Placeholder 2"/>
          <p:cNvSpPr>
            <a:spLocks noGrp="1"/>
          </p:cNvSpPr>
          <p:nvPr>
            <p:ph idx="1"/>
          </p:nvPr>
        </p:nvSpPr>
        <p:spPr>
          <a:xfrm>
            <a:off x="696686" y="1600201"/>
            <a:ext cx="9514115" cy="4530725"/>
          </a:xfrm>
        </p:spPr>
        <p:txBody>
          <a:bodyPr/>
          <a:lstStyle/>
          <a:p>
            <a:pPr eaLnBrk="1" hangingPunct="1">
              <a:buFont typeface="Arial" panose="020B0604020202020204" pitchFamily="34" charset="0"/>
              <a:buNone/>
            </a:pPr>
            <a:r>
              <a:rPr lang="en-US" altLang="sr-Latn-RS" sz="2400" dirty="0" err="1">
                <a:solidFill>
                  <a:srgbClr val="FF0000"/>
                </a:solidFill>
              </a:rPr>
              <a:t>Просторије</a:t>
            </a:r>
            <a:r>
              <a:rPr lang="en-US" altLang="sr-Latn-RS" sz="2400" dirty="0">
                <a:solidFill>
                  <a:srgbClr val="FF0000"/>
                </a:solidFill>
              </a:rPr>
              <a:t> и </a:t>
            </a:r>
            <a:r>
              <a:rPr lang="en-US" altLang="sr-Latn-RS" sz="2400" dirty="0" err="1">
                <a:solidFill>
                  <a:srgbClr val="FF0000"/>
                </a:solidFill>
              </a:rPr>
              <a:t>опрема</a:t>
            </a:r>
            <a:r>
              <a:rPr lang="en-US" altLang="sr-Latn-RS" sz="2400" dirty="0">
                <a:solidFill>
                  <a:srgbClr val="FF0000"/>
                </a:solidFill>
              </a:rPr>
              <a:t> (2-5)-1</a:t>
            </a:r>
          </a:p>
          <a:p>
            <a:pPr algn="just" eaLnBrk="1" hangingPunct="1">
              <a:buFont typeface="Arial" panose="020B0604020202020204" pitchFamily="34" charset="0"/>
              <a:buNone/>
            </a:pPr>
            <a:r>
              <a:rPr lang="ru-RU" altLang="sr-Latn-RS" sz="2400" i="1" dirty="0">
                <a:solidFill>
                  <a:srgbClr val="FF0000"/>
                </a:solidFill>
              </a:rPr>
              <a:t>4. </a:t>
            </a:r>
            <a:r>
              <a:rPr lang="ru-RU" altLang="sr-Latn-RS" sz="2400" dirty="0"/>
              <a:t>За стерилне радиофармацеутске лекове, производни простори у којима лекови или паковни материјал могу да нађу изложени утицају средине, морају одговарати класификацији простора, прописаној у </a:t>
            </a:r>
            <a:r>
              <a:rPr lang="ru-RU" altLang="sr-Latn-RS" sz="2400" dirty="0">
                <a:solidFill>
                  <a:srgbClr val="FF0000"/>
                </a:solidFill>
              </a:rPr>
              <a:t>анексу 1 </a:t>
            </a:r>
            <a:r>
              <a:rPr lang="ru-RU" altLang="sr-Latn-RS" sz="2400" dirty="0"/>
              <a:t>(Производња стерилних лекова). Овај захтев може да се испуни применом радних места са обезбеђеним ламинарним протоком </a:t>
            </a:r>
            <a:r>
              <a:rPr lang="ru-RU" altLang="sr-Latn-RS" sz="2400" dirty="0">
                <a:solidFill>
                  <a:srgbClr val="FF0000"/>
                </a:solidFill>
              </a:rPr>
              <a:t>HEPA-филтрираног</a:t>
            </a:r>
            <a:r>
              <a:rPr lang="ru-RU" altLang="sr-Latn-RS" sz="2400" dirty="0"/>
              <a:t> ваздуха и постављањем </a:t>
            </a:r>
            <a:r>
              <a:rPr lang="ru-RU" altLang="sr-Latn-RS" sz="2400" dirty="0">
                <a:solidFill>
                  <a:srgbClr val="FF0000"/>
                </a:solidFill>
              </a:rPr>
              <a:t>ваздушних пропусника</a:t>
            </a:r>
            <a:r>
              <a:rPr lang="ru-RU" altLang="sr-Latn-RS" sz="2400" dirty="0"/>
              <a:t>. Производни простори морају да се налазе у</a:t>
            </a:r>
            <a:r>
              <a:rPr lang="en-US" altLang="sr-Latn-RS" sz="2400" dirty="0"/>
              <a:t> </a:t>
            </a:r>
            <a:r>
              <a:rPr lang="ru-RU" altLang="sr-Latn-RS" sz="2400" dirty="0"/>
              <a:t>окружењу које одговара </a:t>
            </a:r>
            <a:r>
              <a:rPr lang="ru-RU" altLang="sr-Latn-RS" sz="2400" dirty="0">
                <a:solidFill>
                  <a:srgbClr val="FF0000"/>
                </a:solidFill>
              </a:rPr>
              <a:t>најмање класи D</a:t>
            </a:r>
            <a:r>
              <a:rPr lang="ru-RU" altLang="sr-Latn-RS" sz="2400" dirty="0"/>
              <a:t>.</a:t>
            </a:r>
            <a:endParaRPr lang="en-US" altLang="sr-Latn-RS" sz="2400" i="1" dirty="0">
              <a:solidFill>
                <a:srgbClr val="FF0000"/>
              </a:solidFill>
            </a:endParaRPr>
          </a:p>
          <a:p>
            <a:pPr eaLnBrk="1" hangingPunct="1">
              <a:buFont typeface="Arial" panose="020B0604020202020204" pitchFamily="34" charset="0"/>
              <a:buNone/>
            </a:pPr>
            <a:endParaRPr lang="en-US" altLang="sr-Latn-RS" sz="2400" dirty="0"/>
          </a:p>
        </p:txBody>
      </p:sp>
    </p:spTree>
    <p:extLst>
      <p:ext uri="{BB962C8B-B14F-4D97-AF65-F5344CB8AC3E}">
        <p14:creationId xmlns:p14="http://schemas.microsoft.com/office/powerpoint/2010/main" val="1349927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Grp="1"/>
          </p:cNvSpPr>
          <p:nvPr>
            <p:ph type="title"/>
          </p:nvPr>
        </p:nvSpPr>
        <p:spPr>
          <a:xfrm>
            <a:off x="794657" y="158297"/>
            <a:ext cx="10515600" cy="810532"/>
          </a:xfrm>
        </p:spPr>
        <p:txBody>
          <a:bodyPr>
            <a:normAutofit/>
          </a:bodyPr>
          <a:lstStyle/>
          <a:p>
            <a:pPr algn="ctr"/>
            <a:r>
              <a:rPr lang="sr-Cyrl-CS" altLang="en-US" dirty="0" smtClean="0"/>
              <a:t>Улога радиофармацеута</a:t>
            </a:r>
            <a:endParaRPr lang="en-US" altLang="en-US" dirty="0" smtClean="0"/>
          </a:p>
        </p:txBody>
      </p:sp>
      <p:sp>
        <p:nvSpPr>
          <p:cNvPr id="11267" name="Rectangle 2">
            <a:extLst/>
          </p:cNvPr>
          <p:cNvSpPr>
            <a:spLocks noGrp="1"/>
          </p:cNvSpPr>
          <p:nvPr>
            <p:ph idx="1"/>
          </p:nvPr>
        </p:nvSpPr>
        <p:spPr>
          <a:xfrm>
            <a:off x="457200" y="1066800"/>
            <a:ext cx="10515600" cy="5715000"/>
          </a:xfrm>
        </p:spPr>
        <p:txBody>
          <a:bodyPr rtlCol="0">
            <a:noAutofit/>
          </a:bodyPr>
          <a:lstStyle/>
          <a:p>
            <a:pPr>
              <a:lnSpc>
                <a:spcPct val="150000"/>
              </a:lnSpc>
              <a:buFont typeface="Wingdings 3" charset="2"/>
              <a:buChar char=""/>
              <a:defRPr/>
            </a:pPr>
            <a:r>
              <a:rPr lang="sr-Cyrl-CS" altLang="x-none" sz="1800" dirty="0"/>
              <a:t>Припрема</a:t>
            </a:r>
            <a:r>
              <a:rPr lang="x-none" altLang="x-none" sz="1800" dirty="0"/>
              <a:t> </a:t>
            </a:r>
            <a:r>
              <a:rPr lang="sr-Cyrl-CS" altLang="x-none" sz="1800" dirty="0"/>
              <a:t>радиоактивних</a:t>
            </a:r>
            <a:r>
              <a:rPr lang="x-none" altLang="x-none" sz="1800" dirty="0"/>
              <a:t> </a:t>
            </a:r>
            <a:r>
              <a:rPr lang="sr-Cyrl-CS" altLang="x-none" sz="1800" dirty="0"/>
              <a:t>медицинских</a:t>
            </a:r>
            <a:r>
              <a:rPr lang="x-none" altLang="x-none" sz="1800" dirty="0"/>
              <a:t> </a:t>
            </a:r>
            <a:r>
              <a:rPr lang="sr-Cyrl-CS" altLang="x-none" sz="1800" dirty="0"/>
              <a:t>продуката</a:t>
            </a:r>
            <a:r>
              <a:rPr lang="x-none" altLang="x-none" sz="1800" dirty="0"/>
              <a:t> </a:t>
            </a:r>
          </a:p>
          <a:p>
            <a:pPr>
              <a:lnSpc>
                <a:spcPct val="150000"/>
              </a:lnSpc>
              <a:buFont typeface="Wingdings 3" charset="2"/>
              <a:buChar char=""/>
              <a:defRPr/>
            </a:pPr>
            <a:r>
              <a:rPr lang="sr-Cyrl-CS" altLang="x-none" sz="1800" dirty="0" smtClean="0"/>
              <a:t>Одабир лекова</a:t>
            </a:r>
            <a:r>
              <a:rPr lang="x-none" altLang="x-none" sz="1800" dirty="0" smtClean="0"/>
              <a:t> </a:t>
            </a:r>
            <a:r>
              <a:rPr lang="sr-Cyrl-CS" altLang="x-none" sz="1800" dirty="0"/>
              <a:t>за</a:t>
            </a:r>
            <a:r>
              <a:rPr lang="x-none" altLang="x-none" sz="1800" dirty="0"/>
              <a:t> </a:t>
            </a:r>
            <a:r>
              <a:rPr lang="sr-Cyrl-CS" altLang="x-none" sz="1800" dirty="0"/>
              <a:t>примену</a:t>
            </a:r>
            <a:r>
              <a:rPr lang="x-none" altLang="x-none" sz="1800" dirty="0"/>
              <a:t> </a:t>
            </a:r>
            <a:r>
              <a:rPr lang="sr-Cyrl-CS" altLang="x-none" sz="1800" dirty="0"/>
              <a:t>у</a:t>
            </a:r>
            <a:r>
              <a:rPr lang="x-none" altLang="x-none" sz="1800" dirty="0"/>
              <a:t> </a:t>
            </a:r>
            <a:r>
              <a:rPr lang="sr-Cyrl-CS" altLang="x-none" sz="1800" dirty="0"/>
              <a:t>дијагностици</a:t>
            </a:r>
            <a:r>
              <a:rPr lang="x-none" altLang="x-none" sz="1800" dirty="0"/>
              <a:t>, </a:t>
            </a:r>
            <a:r>
              <a:rPr lang="sr-Cyrl-CS" altLang="x-none" sz="1800" dirty="0"/>
              <a:t>терапији</a:t>
            </a:r>
            <a:r>
              <a:rPr lang="x-none" altLang="x-none" sz="1800" dirty="0"/>
              <a:t>, </a:t>
            </a:r>
            <a:r>
              <a:rPr lang="sr-Cyrl-CS" altLang="x-none" sz="1800" dirty="0"/>
              <a:t>за</a:t>
            </a:r>
            <a:r>
              <a:rPr lang="x-none" altLang="x-none" sz="1800" dirty="0"/>
              <a:t> </a:t>
            </a:r>
            <a:r>
              <a:rPr lang="sr-Cyrl-CS" altLang="x-none" sz="1800" dirty="0"/>
              <a:t>фармаколошке</a:t>
            </a:r>
            <a:r>
              <a:rPr lang="x-none" altLang="x-none" sz="1800" dirty="0"/>
              <a:t> </a:t>
            </a:r>
            <a:r>
              <a:rPr lang="sr-Cyrl-CS" altLang="x-none" sz="1800" dirty="0"/>
              <a:t>и</a:t>
            </a:r>
            <a:r>
              <a:rPr lang="x-none" altLang="x-none" sz="1800" dirty="0"/>
              <a:t> </a:t>
            </a:r>
            <a:r>
              <a:rPr lang="sr-Cyrl-CS" altLang="x-none" sz="1800" dirty="0"/>
              <a:t>друге</a:t>
            </a:r>
            <a:r>
              <a:rPr lang="x-none" altLang="x-none" sz="1800" dirty="0"/>
              <a:t> </a:t>
            </a:r>
            <a:r>
              <a:rPr lang="sr-Cyrl-CS" altLang="x-none" sz="1800" dirty="0"/>
              <a:t>клиничке</a:t>
            </a:r>
            <a:r>
              <a:rPr lang="x-none" altLang="x-none" sz="1800" dirty="0"/>
              <a:t> </a:t>
            </a:r>
            <a:r>
              <a:rPr lang="sr-Cyrl-CS" altLang="x-none" sz="1800" dirty="0"/>
              <a:t>студије</a:t>
            </a:r>
            <a:endParaRPr lang="en-US" altLang="x-none" sz="1800" dirty="0"/>
          </a:p>
          <a:p>
            <a:pPr>
              <a:lnSpc>
                <a:spcPct val="150000"/>
              </a:lnSpc>
              <a:buFont typeface="Wingdings 3" charset="2"/>
              <a:buChar char=""/>
              <a:defRPr/>
            </a:pPr>
            <a:r>
              <a:rPr lang="sr-Cyrl-CS" altLang="x-none" sz="1800" dirty="0"/>
              <a:t>Рад</a:t>
            </a:r>
            <a:r>
              <a:rPr lang="x-none" altLang="x-none" sz="1800" dirty="0"/>
              <a:t> </a:t>
            </a:r>
            <a:r>
              <a:rPr lang="sr-Cyrl-CS" altLang="x-none" sz="1800" dirty="0"/>
              <a:t>на</a:t>
            </a:r>
            <a:r>
              <a:rPr lang="x-none" altLang="x-none" sz="1800" dirty="0"/>
              <a:t> </a:t>
            </a:r>
            <a:r>
              <a:rPr lang="sr-Cyrl-CS" altLang="x-none" sz="1800" dirty="0"/>
              <a:t>клиници</a:t>
            </a:r>
            <a:r>
              <a:rPr lang="x-none" altLang="x-none" sz="1800" dirty="0"/>
              <a:t> </a:t>
            </a:r>
            <a:r>
              <a:rPr lang="sr-Cyrl-CS" altLang="x-none" sz="1800" dirty="0"/>
              <a:t>или</a:t>
            </a:r>
            <a:r>
              <a:rPr lang="x-none" altLang="x-none" sz="1800" dirty="0"/>
              <a:t> </a:t>
            </a:r>
            <a:r>
              <a:rPr lang="sr-Cyrl-CS" altLang="x-none" sz="1800" dirty="0"/>
              <a:t>у</a:t>
            </a:r>
            <a:r>
              <a:rPr lang="x-none" altLang="x-none" sz="1800" dirty="0"/>
              <a:t> </a:t>
            </a:r>
            <a:r>
              <a:rPr lang="sr-Cyrl-CS" altLang="x-none" sz="1800" dirty="0"/>
              <a:t>истраживачким</a:t>
            </a:r>
            <a:r>
              <a:rPr lang="x-none" altLang="x-none" sz="1800" dirty="0"/>
              <a:t> </a:t>
            </a:r>
            <a:r>
              <a:rPr lang="sr-Cyrl-CS" altLang="x-none" sz="1800" dirty="0" smtClean="0"/>
              <a:t>постројењима, адекватно</a:t>
            </a:r>
            <a:r>
              <a:rPr lang="en-US" altLang="x-none" sz="1800" dirty="0" smtClean="0"/>
              <a:t> </a:t>
            </a:r>
            <a:r>
              <a:rPr lang="sr-Cyrl-CS" altLang="x-none" sz="1800" dirty="0"/>
              <a:t>образовање</a:t>
            </a:r>
            <a:r>
              <a:rPr lang="x-none" altLang="x-none" sz="1800" dirty="0"/>
              <a:t>, </a:t>
            </a:r>
            <a:r>
              <a:rPr lang="sr-Cyrl-CS" altLang="x-none" sz="1800" dirty="0"/>
              <a:t>познавање</a:t>
            </a:r>
            <a:r>
              <a:rPr lang="x-none" altLang="x-none" sz="1800" dirty="0"/>
              <a:t> </a:t>
            </a:r>
            <a:r>
              <a:rPr lang="sr-Cyrl-CS" altLang="x-none" sz="1800" dirty="0"/>
              <a:t>основних</a:t>
            </a:r>
            <a:r>
              <a:rPr lang="x-none" altLang="x-none" sz="1800" dirty="0"/>
              <a:t> </a:t>
            </a:r>
            <a:r>
              <a:rPr lang="sr-Cyrl-CS" altLang="x-none" sz="1800" dirty="0"/>
              <a:t>принципа</a:t>
            </a:r>
            <a:r>
              <a:rPr lang="x-none" altLang="x-none" sz="1800" dirty="0"/>
              <a:t> </a:t>
            </a:r>
            <a:r>
              <a:rPr lang="sr-Cyrl-CS" altLang="x-none" sz="1800" dirty="0"/>
              <a:t>нуклеарне</a:t>
            </a:r>
            <a:r>
              <a:rPr lang="x-none" altLang="x-none" sz="1800" dirty="0"/>
              <a:t> </a:t>
            </a:r>
            <a:r>
              <a:rPr lang="sr-Cyrl-CS" altLang="x-none" sz="1800" dirty="0"/>
              <a:t>физике</a:t>
            </a:r>
            <a:endParaRPr lang="x-none" altLang="x-none" sz="1800" dirty="0"/>
          </a:p>
          <a:p>
            <a:pPr>
              <a:lnSpc>
                <a:spcPct val="150000"/>
              </a:lnSpc>
              <a:buFont typeface="Wingdings 3" charset="2"/>
              <a:buChar char=""/>
              <a:defRPr/>
            </a:pPr>
            <a:r>
              <a:rPr lang="sr-Cyrl-CS" altLang="x-none" sz="1800" dirty="0" smtClean="0"/>
              <a:t>Дужности</a:t>
            </a:r>
            <a:r>
              <a:rPr lang="x-none" altLang="x-none" sz="1800" dirty="0" smtClean="0"/>
              <a:t> </a:t>
            </a:r>
            <a:r>
              <a:rPr lang="sr-Cyrl-CS" altLang="x-none" sz="1800" dirty="0"/>
              <a:t>и</a:t>
            </a:r>
            <a:r>
              <a:rPr lang="x-none" altLang="x-none" sz="1800" dirty="0"/>
              <a:t> </a:t>
            </a:r>
            <a:r>
              <a:rPr lang="sr-Cyrl-CS" altLang="x-none" sz="1800" dirty="0"/>
              <a:t>одговорности</a:t>
            </a:r>
            <a:r>
              <a:rPr lang="x-none" altLang="x-none" sz="1800" dirty="0"/>
              <a:t> </a:t>
            </a:r>
            <a:r>
              <a:rPr lang="sr-Cyrl-CS" altLang="x-none" sz="1800" dirty="0"/>
              <a:t>радиофармацеута</a:t>
            </a:r>
            <a:r>
              <a:rPr lang="x-none" altLang="x-none" sz="1800" dirty="0"/>
              <a:t>: </a:t>
            </a:r>
            <a:endParaRPr lang="sr-Cyrl-RS" altLang="x-none" sz="1800" dirty="0" smtClean="0"/>
          </a:p>
          <a:p>
            <a:pPr lvl="1">
              <a:lnSpc>
                <a:spcPct val="150000"/>
              </a:lnSpc>
              <a:buFont typeface="Wingdings 3" charset="2"/>
              <a:buChar char=""/>
              <a:defRPr/>
            </a:pPr>
            <a:r>
              <a:rPr lang="sr-Cyrl-CS" altLang="x-none" sz="1800" dirty="0" smtClean="0"/>
              <a:t>Очување</a:t>
            </a:r>
            <a:r>
              <a:rPr lang="x-none" altLang="x-none" sz="1800" dirty="0" smtClean="0"/>
              <a:t> </a:t>
            </a:r>
            <a:r>
              <a:rPr lang="sr-Cyrl-CS" altLang="x-none" sz="1800" dirty="0"/>
              <a:t>здравља</a:t>
            </a:r>
            <a:r>
              <a:rPr lang="x-none" altLang="x-none" sz="1800" dirty="0"/>
              <a:t> </a:t>
            </a:r>
            <a:r>
              <a:rPr lang="sr-Cyrl-CS" altLang="x-none" sz="1800" dirty="0"/>
              <a:t>и</a:t>
            </a:r>
            <a:r>
              <a:rPr lang="x-none" altLang="x-none" sz="1800" dirty="0"/>
              <a:t> </a:t>
            </a:r>
            <a:r>
              <a:rPr lang="sr-Cyrl-CS" altLang="x-none" sz="1800" dirty="0"/>
              <a:t>безбедност</a:t>
            </a:r>
            <a:r>
              <a:rPr lang="x-none" altLang="x-none" sz="1800" dirty="0"/>
              <a:t> </a:t>
            </a:r>
            <a:r>
              <a:rPr lang="sr-Cyrl-CS" altLang="x-none" sz="1800" dirty="0"/>
              <a:t>на</a:t>
            </a:r>
            <a:r>
              <a:rPr lang="x-none" altLang="x-none" sz="1800" dirty="0"/>
              <a:t> </a:t>
            </a:r>
            <a:r>
              <a:rPr lang="sr-Cyrl-CS" altLang="x-none" sz="1800" dirty="0"/>
              <a:t>раду</a:t>
            </a:r>
            <a:r>
              <a:rPr lang="x-none" altLang="x-none" sz="1800" dirty="0"/>
              <a:t> </a:t>
            </a:r>
            <a:r>
              <a:rPr lang="sr-Cyrl-CS" altLang="x-none" sz="1800" dirty="0"/>
              <a:t>осолбља</a:t>
            </a:r>
            <a:endParaRPr lang="x-none" altLang="x-none" sz="1800" dirty="0"/>
          </a:p>
          <a:p>
            <a:pPr lvl="1">
              <a:lnSpc>
                <a:spcPct val="150000"/>
              </a:lnSpc>
              <a:buFont typeface="Wingdings 3" charset="2"/>
              <a:buChar char=""/>
              <a:defRPr/>
            </a:pPr>
            <a:r>
              <a:rPr lang="sr-Cyrl-CS" altLang="x-none" sz="1800" dirty="0"/>
              <a:t>Контрола</a:t>
            </a:r>
            <a:r>
              <a:rPr lang="x-none" altLang="x-none" sz="1800" dirty="0"/>
              <a:t> </a:t>
            </a:r>
            <a:r>
              <a:rPr lang="sr-Cyrl-CS" altLang="x-none" sz="1800" dirty="0"/>
              <a:t>квалитета</a:t>
            </a:r>
            <a:r>
              <a:rPr lang="x-none" altLang="x-none" sz="1800" dirty="0"/>
              <a:t> </a:t>
            </a:r>
            <a:r>
              <a:rPr lang="sr-Cyrl-CS" altLang="x-none" sz="1800" dirty="0"/>
              <a:t>радиофармацеутика</a:t>
            </a:r>
            <a:r>
              <a:rPr lang="x-none" altLang="x-none" sz="1800" dirty="0"/>
              <a:t> (</a:t>
            </a:r>
            <a:r>
              <a:rPr lang="sr-Cyrl-CS" altLang="x-none" sz="1800" dirty="0"/>
              <a:t>коректна</a:t>
            </a:r>
            <a:r>
              <a:rPr lang="x-none" altLang="x-none" sz="1800" dirty="0"/>
              <a:t> </a:t>
            </a:r>
            <a:r>
              <a:rPr lang="sr-Cyrl-CS" altLang="x-none" sz="1800" dirty="0"/>
              <a:t>формулација</a:t>
            </a:r>
            <a:r>
              <a:rPr lang="x-none" altLang="x-none" sz="1800" dirty="0"/>
              <a:t> </a:t>
            </a:r>
            <a:r>
              <a:rPr lang="sr-Cyrl-CS" altLang="x-none" sz="1800" dirty="0"/>
              <a:t>и</a:t>
            </a:r>
            <a:r>
              <a:rPr lang="x-none" altLang="x-none" sz="1800" dirty="0"/>
              <a:t> </a:t>
            </a:r>
            <a:r>
              <a:rPr lang="sr-Cyrl-CS" altLang="x-none" sz="1800" dirty="0"/>
              <a:t>ефикасност</a:t>
            </a:r>
            <a:r>
              <a:rPr lang="x-none" altLang="x-none" sz="1800" dirty="0"/>
              <a:t>)</a:t>
            </a:r>
          </a:p>
          <a:p>
            <a:pPr lvl="1">
              <a:lnSpc>
                <a:spcPct val="150000"/>
              </a:lnSpc>
              <a:buFont typeface="Wingdings 3" charset="2"/>
              <a:buChar char=""/>
              <a:defRPr/>
            </a:pPr>
            <a:r>
              <a:rPr lang="sr-Cyrl-CS" altLang="x-none" sz="1800" dirty="0"/>
              <a:t>Складиштење</a:t>
            </a:r>
            <a:r>
              <a:rPr lang="en-GB" altLang="x-none" sz="1800" dirty="0"/>
              <a:t> </a:t>
            </a:r>
          </a:p>
          <a:p>
            <a:pPr lvl="1">
              <a:lnSpc>
                <a:spcPct val="150000"/>
              </a:lnSpc>
              <a:buFont typeface="Wingdings 3" charset="2"/>
              <a:buChar char=""/>
              <a:defRPr/>
            </a:pPr>
            <a:r>
              <a:rPr lang="sr-Cyrl-CS" altLang="x-none" sz="1800" dirty="0"/>
              <a:t>Давање</a:t>
            </a:r>
            <a:r>
              <a:rPr lang="x-none" altLang="x-none" sz="1800" dirty="0"/>
              <a:t> </a:t>
            </a:r>
            <a:r>
              <a:rPr lang="sr-Cyrl-CS" altLang="x-none" sz="1800" dirty="0"/>
              <a:t>упутстава</a:t>
            </a:r>
            <a:r>
              <a:rPr lang="x-none" altLang="x-none" sz="1800" dirty="0"/>
              <a:t> </a:t>
            </a:r>
            <a:r>
              <a:rPr lang="sr-Cyrl-CS" altLang="x-none" sz="1800" dirty="0"/>
              <a:t>за</a:t>
            </a:r>
            <a:r>
              <a:rPr lang="x-none" altLang="x-none" sz="1800" dirty="0"/>
              <a:t> </a:t>
            </a:r>
            <a:r>
              <a:rPr lang="sr-Cyrl-CS" altLang="x-none" sz="1800" dirty="0"/>
              <a:t>правилну</a:t>
            </a:r>
            <a:r>
              <a:rPr lang="x-none" altLang="x-none" sz="1800" dirty="0"/>
              <a:t> </a:t>
            </a:r>
            <a:r>
              <a:rPr lang="sr-Cyrl-CS" altLang="x-none" sz="1800" dirty="0"/>
              <a:t>примену</a:t>
            </a:r>
            <a:r>
              <a:rPr lang="x-none" altLang="x-none" sz="1800" dirty="0"/>
              <a:t> </a:t>
            </a:r>
          </a:p>
          <a:p>
            <a:pPr lvl="1">
              <a:lnSpc>
                <a:spcPct val="150000"/>
              </a:lnSpc>
              <a:buFont typeface="Wingdings 3" charset="2"/>
              <a:buChar char=""/>
              <a:defRPr/>
            </a:pPr>
            <a:r>
              <a:rPr lang="sr-Cyrl-CS" altLang="x-none" sz="1800" dirty="0"/>
              <a:t>Помаже</a:t>
            </a:r>
            <a:r>
              <a:rPr lang="x-none" altLang="x-none" sz="1800" dirty="0"/>
              <a:t> </a:t>
            </a:r>
            <a:r>
              <a:rPr lang="sr-Cyrl-CS" altLang="x-none" sz="1800" dirty="0"/>
              <a:t>лекару</a:t>
            </a:r>
            <a:r>
              <a:rPr lang="x-none" altLang="x-none" sz="1800" dirty="0"/>
              <a:t> </a:t>
            </a:r>
            <a:r>
              <a:rPr lang="sr-Cyrl-CS" altLang="x-none" sz="1800" dirty="0"/>
              <a:t>одабиру</a:t>
            </a:r>
            <a:r>
              <a:rPr lang="x-none" altLang="x-none" sz="1800" dirty="0"/>
              <a:t> </a:t>
            </a:r>
            <a:r>
              <a:rPr lang="sr-Cyrl-CS" altLang="x-none" sz="1800" dirty="0"/>
              <a:t>РФ</a:t>
            </a:r>
            <a:r>
              <a:rPr lang="x-none" altLang="x-none" sz="1800" dirty="0"/>
              <a:t> </a:t>
            </a:r>
            <a:r>
              <a:rPr lang="sr-Cyrl-CS" altLang="x-none" sz="1800" dirty="0"/>
              <a:t>за</a:t>
            </a:r>
            <a:r>
              <a:rPr lang="x-none" altLang="x-none" sz="1800" dirty="0"/>
              <a:t> </a:t>
            </a:r>
            <a:r>
              <a:rPr lang="sr-Cyrl-CS" altLang="x-none" sz="1800" dirty="0"/>
              <a:t>пацијента</a:t>
            </a:r>
            <a:endParaRPr lang="x-none" altLang="x-none" sz="1800" dirty="0"/>
          </a:p>
          <a:p>
            <a:pPr lvl="1">
              <a:lnSpc>
                <a:spcPct val="150000"/>
              </a:lnSpc>
              <a:buFont typeface="Wingdings 3" charset="2"/>
              <a:buChar char=""/>
              <a:defRPr/>
            </a:pPr>
            <a:r>
              <a:rPr lang="sr-Cyrl-CS" altLang="x-none" sz="1800" dirty="0"/>
              <a:t>Рачунају</a:t>
            </a:r>
            <a:r>
              <a:rPr lang="x-none" altLang="x-none" sz="1800" dirty="0"/>
              <a:t> </a:t>
            </a:r>
            <a:r>
              <a:rPr lang="sr-Cyrl-CS" altLang="x-none" sz="1800" dirty="0"/>
              <a:t>активност</a:t>
            </a:r>
            <a:r>
              <a:rPr lang="x-none" altLang="x-none" sz="1800" dirty="0"/>
              <a:t> </a:t>
            </a:r>
            <a:r>
              <a:rPr lang="sr-Cyrl-CS" altLang="x-none" sz="1800" dirty="0"/>
              <a:t>која</a:t>
            </a:r>
            <a:r>
              <a:rPr lang="x-none" altLang="x-none" sz="1800" dirty="0"/>
              <a:t> </a:t>
            </a:r>
            <a:r>
              <a:rPr lang="sr-Cyrl-CS" altLang="x-none" sz="1800" dirty="0"/>
              <a:t>ће</a:t>
            </a:r>
            <a:r>
              <a:rPr lang="x-none" altLang="x-none" sz="1800" dirty="0"/>
              <a:t> </a:t>
            </a:r>
            <a:r>
              <a:rPr lang="sr-Cyrl-CS" altLang="x-none" sz="1800" dirty="0"/>
              <a:t>бити</a:t>
            </a:r>
            <a:r>
              <a:rPr lang="x-none" altLang="x-none" sz="1800" dirty="0"/>
              <a:t> </a:t>
            </a:r>
            <a:r>
              <a:rPr lang="sr-Cyrl-CS" altLang="x-none" sz="1800" dirty="0"/>
              <a:t>примењена</a:t>
            </a:r>
            <a:r>
              <a:rPr lang="x-none" altLang="x-none" sz="1800" dirty="0"/>
              <a:t> </a:t>
            </a:r>
            <a:r>
              <a:rPr lang="sr-Cyrl-CS" altLang="x-none" sz="1800" dirty="0"/>
              <a:t>и</a:t>
            </a:r>
            <a:r>
              <a:rPr lang="x-none" altLang="x-none" sz="1800" dirty="0"/>
              <a:t> </a:t>
            </a:r>
            <a:r>
              <a:rPr lang="sr-Cyrl-CS" altLang="x-none" sz="1800" dirty="0"/>
              <a:t>дозу</a:t>
            </a:r>
            <a:r>
              <a:rPr lang="x-none" altLang="x-none" sz="1800" dirty="0"/>
              <a:t> </a:t>
            </a:r>
            <a:r>
              <a:rPr lang="sr-Cyrl-CS" altLang="x-none" sz="1800" dirty="0"/>
              <a:t>лекова</a:t>
            </a:r>
            <a:r>
              <a:rPr lang="x-none" altLang="x-none" sz="1800" dirty="0"/>
              <a:t> (</a:t>
            </a:r>
            <a:r>
              <a:rPr lang="sr-Cyrl-CS" altLang="x-none" sz="1800" dirty="0"/>
              <a:t>кардиолошке</a:t>
            </a:r>
            <a:r>
              <a:rPr lang="x-none" altLang="x-none" sz="1800" dirty="0"/>
              <a:t> </a:t>
            </a:r>
            <a:r>
              <a:rPr lang="sr-Cyrl-CS" altLang="x-none" sz="1800" dirty="0"/>
              <a:t>студије</a:t>
            </a:r>
            <a:r>
              <a:rPr lang="x-none" altLang="x-none" sz="1800" dirty="0"/>
              <a:t>, </a:t>
            </a:r>
            <a:r>
              <a:rPr lang="sr-Cyrl-CS" altLang="x-none" sz="1800" dirty="0"/>
              <a:t>дирезна</a:t>
            </a:r>
            <a:r>
              <a:rPr lang="x-none" altLang="x-none" sz="1800" dirty="0"/>
              <a:t> </a:t>
            </a:r>
            <a:r>
              <a:rPr lang="sr-Cyrl-CS" altLang="x-none" sz="1800" dirty="0"/>
              <a:t>радиоренографија</a:t>
            </a:r>
            <a:r>
              <a:rPr lang="x-none" altLang="x-none" sz="1800" dirty="0"/>
              <a:t>)</a:t>
            </a:r>
          </a:p>
          <a:p>
            <a:pPr lvl="1">
              <a:lnSpc>
                <a:spcPct val="150000"/>
              </a:lnSpc>
              <a:buFont typeface="Wingdings 3" charset="2"/>
              <a:buChar char=""/>
              <a:defRPr/>
            </a:pPr>
            <a:endParaRPr lang="x-none" altLang="x-none" sz="1800" dirty="0">
              <a:solidFill>
                <a:schemeClr val="tx1">
                  <a:lumMod val="75000"/>
                  <a:lumOff val="25000"/>
                </a:schemeClr>
              </a:solidFill>
            </a:endParaRPr>
          </a:p>
        </p:txBody>
      </p:sp>
    </p:spTree>
    <p:extLst>
      <p:ext uri="{BB962C8B-B14F-4D97-AF65-F5344CB8AC3E}">
        <p14:creationId xmlns:p14="http://schemas.microsoft.com/office/powerpoint/2010/main" val="32325707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US" altLang="sr-Latn-RS" sz="2800" b="1"/>
              <a:t>I.2. ДПП-Анекс 3- Производња радиофармацеутских лекова (5)</a:t>
            </a:r>
            <a:endParaRPr lang="en-US" altLang="sr-Latn-RS" sz="2800"/>
          </a:p>
        </p:txBody>
      </p:sp>
      <p:sp>
        <p:nvSpPr>
          <p:cNvPr id="45059" name="Content Placeholder 2"/>
          <p:cNvSpPr>
            <a:spLocks noGrp="1"/>
          </p:cNvSpPr>
          <p:nvPr>
            <p:ph idx="1"/>
          </p:nvPr>
        </p:nvSpPr>
        <p:spPr>
          <a:xfrm>
            <a:off x="402771" y="1825625"/>
            <a:ext cx="10951029" cy="4351338"/>
          </a:xfrm>
        </p:spPr>
        <p:txBody>
          <a:bodyPr/>
          <a:lstStyle/>
          <a:p>
            <a:pPr eaLnBrk="1" hangingPunct="1">
              <a:buFont typeface="Arial" panose="020B0604020202020204" pitchFamily="34" charset="0"/>
              <a:buNone/>
            </a:pPr>
            <a:r>
              <a:rPr lang="en-US" altLang="sr-Latn-RS" sz="2400" dirty="0" err="1">
                <a:solidFill>
                  <a:srgbClr val="FF0000"/>
                </a:solidFill>
              </a:rPr>
              <a:t>Просторије</a:t>
            </a:r>
            <a:r>
              <a:rPr lang="en-US" altLang="sr-Latn-RS" sz="2400" dirty="0">
                <a:solidFill>
                  <a:srgbClr val="FF0000"/>
                </a:solidFill>
              </a:rPr>
              <a:t> и </a:t>
            </a:r>
            <a:r>
              <a:rPr lang="en-US" altLang="sr-Latn-RS" sz="2400" dirty="0" err="1">
                <a:solidFill>
                  <a:srgbClr val="FF0000"/>
                </a:solidFill>
              </a:rPr>
              <a:t>опрема</a:t>
            </a:r>
            <a:r>
              <a:rPr lang="en-US" altLang="sr-Latn-RS" sz="2400" dirty="0">
                <a:solidFill>
                  <a:srgbClr val="FF0000"/>
                </a:solidFill>
              </a:rPr>
              <a:t> (2-5)-2</a:t>
            </a:r>
          </a:p>
          <a:p>
            <a:pPr algn="just" eaLnBrk="1" hangingPunct="1">
              <a:buFont typeface="Arial" panose="020B0604020202020204" pitchFamily="34" charset="0"/>
              <a:buNone/>
            </a:pPr>
            <a:r>
              <a:rPr lang="ru-RU" altLang="sr-Latn-RS" sz="2400" i="1" dirty="0">
                <a:solidFill>
                  <a:srgbClr val="FF0000"/>
                </a:solidFill>
              </a:rPr>
              <a:t>5. </a:t>
            </a:r>
            <a:r>
              <a:rPr lang="ru-RU" altLang="sr-Latn-RS" sz="2400" dirty="0"/>
              <a:t>Ваздух који се одводи из простора у којима се рукује са радиоактивним производима, не сме да кружи у затвореном систему, а одводи за ваздух морају да</a:t>
            </a:r>
            <a:r>
              <a:rPr lang="en-US" altLang="sr-Latn-RS" sz="2400" dirty="0"/>
              <a:t> </a:t>
            </a:r>
            <a:r>
              <a:rPr lang="ru-RU" altLang="sr-Latn-RS" sz="2400" dirty="0"/>
              <a:t>буду пројектовани тако да се </a:t>
            </a:r>
            <a:r>
              <a:rPr lang="ru-RU" altLang="sr-Latn-RS" sz="2400" dirty="0">
                <a:solidFill>
                  <a:srgbClr val="FF0000"/>
                </a:solidFill>
              </a:rPr>
              <a:t>избегне могуће загађење околине</a:t>
            </a:r>
            <a:r>
              <a:rPr lang="ru-RU" altLang="sr-Latn-RS" sz="2400" dirty="0"/>
              <a:t> радиоактивним </a:t>
            </a:r>
            <a:r>
              <a:rPr lang="en-US" altLang="sr-Latn-RS" sz="2400" dirty="0" err="1"/>
              <a:t>честицама</a:t>
            </a:r>
            <a:r>
              <a:rPr lang="en-US" altLang="sr-Latn-RS" sz="2400" dirty="0"/>
              <a:t> и </a:t>
            </a:r>
            <a:r>
              <a:rPr lang="en-US" altLang="sr-Latn-RS" sz="2400" dirty="0" err="1"/>
              <a:t>гасовима</a:t>
            </a:r>
            <a:r>
              <a:rPr lang="en-US" altLang="sr-Latn-RS" sz="2400" dirty="0"/>
              <a:t>.</a:t>
            </a:r>
          </a:p>
          <a:p>
            <a:pPr algn="just" eaLnBrk="1" hangingPunct="1">
              <a:buFont typeface="Arial" panose="020B0604020202020204" pitchFamily="34" charset="0"/>
              <a:buNone/>
            </a:pPr>
            <a:r>
              <a:rPr lang="ru-RU" altLang="sr-Latn-RS" sz="2400" dirty="0"/>
              <a:t>     Треба да постоји систем којим се </a:t>
            </a:r>
            <a:r>
              <a:rPr lang="ru-RU" altLang="sr-Latn-RS" sz="2400" dirty="0">
                <a:solidFill>
                  <a:srgbClr val="FF0000"/>
                </a:solidFill>
              </a:rPr>
              <a:t>спречава</a:t>
            </a:r>
            <a:r>
              <a:rPr lang="ru-RU" altLang="sr-Latn-RS" sz="2400" dirty="0"/>
              <a:t> продирање ваздуха кроз одводне цеви у чисту зону, кад вентилатор за одвод не ради.</a:t>
            </a:r>
            <a:endParaRPr lang="en-US" altLang="sr-Latn-RS" sz="2400" i="1" dirty="0">
              <a:solidFill>
                <a:srgbClr val="FF0000"/>
              </a:solidFill>
            </a:endParaRPr>
          </a:p>
          <a:p>
            <a:pPr algn="just" eaLnBrk="1" hangingPunct="1">
              <a:buFont typeface="Arial" panose="020B0604020202020204" pitchFamily="34" charset="0"/>
              <a:buNone/>
            </a:pPr>
            <a:endParaRPr lang="en-US" altLang="sr-Latn-RS" sz="2400" dirty="0"/>
          </a:p>
        </p:txBody>
      </p:sp>
    </p:spTree>
    <p:extLst>
      <p:ext uri="{BB962C8B-B14F-4D97-AF65-F5344CB8AC3E}">
        <p14:creationId xmlns:p14="http://schemas.microsoft.com/office/powerpoint/2010/main" val="18620004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eaLnBrk="1" hangingPunct="1"/>
            <a:r>
              <a:rPr lang="en-US" altLang="sr-Latn-RS" sz="2800" b="1"/>
              <a:t>I.2.</a:t>
            </a:r>
            <a:r>
              <a:rPr lang="ru-RU" altLang="sr-Latn-RS" sz="2800" b="1"/>
              <a:t> </a:t>
            </a:r>
            <a:r>
              <a:rPr lang="en-US" altLang="sr-Latn-RS" sz="2800" b="1"/>
              <a:t>ДПП-Анекс 3- Производња радиофармацеутских лекова (6)</a:t>
            </a:r>
            <a:endParaRPr lang="en-US" altLang="sr-Latn-RS" sz="2800"/>
          </a:p>
        </p:txBody>
      </p:sp>
      <p:sp>
        <p:nvSpPr>
          <p:cNvPr id="46083" name="Content Placeholder 2"/>
          <p:cNvSpPr>
            <a:spLocks noGrp="1"/>
          </p:cNvSpPr>
          <p:nvPr>
            <p:ph idx="1"/>
          </p:nvPr>
        </p:nvSpPr>
        <p:spPr/>
        <p:txBody>
          <a:bodyPr/>
          <a:lstStyle/>
          <a:p>
            <a:pPr eaLnBrk="1" hangingPunct="1">
              <a:buFont typeface="Arial" panose="020B0604020202020204" pitchFamily="34" charset="0"/>
              <a:buNone/>
            </a:pPr>
            <a:r>
              <a:rPr lang="en-US" altLang="sr-Latn-RS" sz="2400" i="1" dirty="0" err="1">
                <a:solidFill>
                  <a:srgbClr val="FF0000"/>
                </a:solidFill>
              </a:rPr>
              <a:t>Производња</a:t>
            </a:r>
            <a:r>
              <a:rPr lang="en-US" altLang="sr-Latn-RS" sz="2400" i="1" dirty="0">
                <a:solidFill>
                  <a:srgbClr val="FF0000"/>
                </a:solidFill>
              </a:rPr>
              <a:t> (6-7)</a:t>
            </a:r>
          </a:p>
          <a:p>
            <a:pPr algn="just" eaLnBrk="1" hangingPunct="1">
              <a:buFont typeface="Arial" panose="020B0604020202020204" pitchFamily="34" charset="0"/>
              <a:buNone/>
            </a:pPr>
            <a:r>
              <a:rPr lang="ru-RU" altLang="sr-Latn-RS" sz="2400" i="1" dirty="0">
                <a:solidFill>
                  <a:srgbClr val="FF0000"/>
                </a:solidFill>
              </a:rPr>
              <a:t>6.</a:t>
            </a:r>
            <a:r>
              <a:rPr lang="ru-RU" altLang="sr-Latn-RS" sz="2400" dirty="0"/>
              <a:t> Производња различитих радиоактивних производа у истом производном простору и у исто време мора да се </a:t>
            </a:r>
            <a:r>
              <a:rPr lang="ru-RU" altLang="sr-Latn-RS" sz="2400" dirty="0">
                <a:solidFill>
                  <a:srgbClr val="FF0000"/>
                </a:solidFill>
              </a:rPr>
              <a:t>избегава</a:t>
            </a:r>
            <a:r>
              <a:rPr lang="ru-RU" altLang="sr-Latn-RS" sz="2400" dirty="0"/>
              <a:t>, како би се на најмању могућу меру свео ризик од унакрсне контаминације или замене.</a:t>
            </a:r>
          </a:p>
          <a:p>
            <a:pPr algn="just" eaLnBrk="1" hangingPunct="1">
              <a:buFont typeface="Arial" panose="020B0604020202020204" pitchFamily="34" charset="0"/>
              <a:buNone/>
            </a:pPr>
            <a:r>
              <a:rPr lang="ru-RU" altLang="sr-Latn-RS" sz="2400" i="1" dirty="0">
                <a:solidFill>
                  <a:srgbClr val="FF0000"/>
                </a:solidFill>
              </a:rPr>
              <a:t>7. </a:t>
            </a:r>
            <a:r>
              <a:rPr lang="ru-RU" altLang="sr-Latn-RS" sz="2400" dirty="0"/>
              <a:t>Валидација производње, процесна контрола, односно </a:t>
            </a:r>
            <a:r>
              <a:rPr lang="ru-RU" altLang="sr-Latn-RS" sz="2400" dirty="0">
                <a:solidFill>
                  <a:srgbClr val="FF0000"/>
                </a:solidFill>
              </a:rPr>
              <a:t>праћење свих параметара </a:t>
            </a:r>
            <a:r>
              <a:rPr lang="ru-RU" altLang="sr-Latn-RS" sz="2400" dirty="0"/>
              <a:t>производње и </a:t>
            </a:r>
            <a:r>
              <a:rPr lang="ru-RU" altLang="sr-Latn-RS" sz="2400" dirty="0">
                <a:solidFill>
                  <a:srgbClr val="FF0000"/>
                </a:solidFill>
              </a:rPr>
              <a:t>амбијенталних</a:t>
            </a:r>
            <a:r>
              <a:rPr lang="ru-RU" altLang="sr-Latn-RS" sz="2400" dirty="0"/>
              <a:t> </a:t>
            </a:r>
            <a:r>
              <a:rPr lang="ru-RU" altLang="sr-Latn-RS" sz="2400" dirty="0">
                <a:solidFill>
                  <a:srgbClr val="FF0000"/>
                </a:solidFill>
              </a:rPr>
              <a:t>услова</a:t>
            </a:r>
            <a:r>
              <a:rPr lang="ru-RU" altLang="sr-Latn-RS" sz="2400" dirty="0"/>
              <a:t> од великог су значаја у случајевима када је неопходно донети одлуку да ли ће се серија или производ  пустити у промет или одбити, </a:t>
            </a:r>
            <a:r>
              <a:rPr lang="ru-RU" altLang="sr-Latn-RS" sz="2400" dirty="0">
                <a:solidFill>
                  <a:srgbClr val="FF0000"/>
                </a:solidFill>
              </a:rPr>
              <a:t>пре завршетка </a:t>
            </a:r>
            <a:r>
              <a:rPr lang="ru-RU" altLang="sr-Latn-RS" sz="2400" dirty="0"/>
              <a:t>свих испитивања квалитета.</a:t>
            </a:r>
            <a:endParaRPr lang="en-US" altLang="sr-Latn-RS" sz="2400" dirty="0"/>
          </a:p>
        </p:txBody>
      </p:sp>
    </p:spTree>
    <p:extLst>
      <p:ext uri="{BB962C8B-B14F-4D97-AF65-F5344CB8AC3E}">
        <p14:creationId xmlns:p14="http://schemas.microsoft.com/office/powerpoint/2010/main" val="24781310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pPr eaLnBrk="1" hangingPunct="1"/>
            <a:r>
              <a:rPr lang="en-US" altLang="sr-Latn-RS" sz="2800" b="1" dirty="0"/>
              <a:t>I.2.</a:t>
            </a:r>
            <a:r>
              <a:rPr lang="ru-RU" altLang="sr-Latn-RS" sz="2800" b="1" dirty="0"/>
              <a:t> </a:t>
            </a:r>
            <a:r>
              <a:rPr lang="en-US" altLang="sr-Latn-RS" sz="2800" b="1" dirty="0"/>
              <a:t>ДПП-</a:t>
            </a:r>
            <a:r>
              <a:rPr lang="en-US" altLang="sr-Latn-RS" sz="2800" b="1" dirty="0" err="1"/>
              <a:t>Анекс</a:t>
            </a:r>
            <a:r>
              <a:rPr lang="en-US" altLang="sr-Latn-RS" sz="2800" b="1" dirty="0"/>
              <a:t> 3- </a:t>
            </a:r>
            <a:r>
              <a:rPr lang="en-US" altLang="sr-Latn-RS" sz="2800" b="1" dirty="0" err="1"/>
              <a:t>Производња</a:t>
            </a:r>
            <a:r>
              <a:rPr lang="en-US" altLang="sr-Latn-RS" sz="2800" b="1" dirty="0"/>
              <a:t> </a:t>
            </a:r>
            <a:r>
              <a:rPr lang="en-US" altLang="sr-Latn-RS" sz="2800" b="1" dirty="0" err="1"/>
              <a:t>радиофармацеутских</a:t>
            </a:r>
            <a:r>
              <a:rPr lang="en-US" altLang="sr-Latn-RS" sz="2800" b="1" dirty="0"/>
              <a:t> </a:t>
            </a:r>
            <a:r>
              <a:rPr lang="en-US" altLang="sr-Latn-RS" sz="2800" b="1" dirty="0" err="1"/>
              <a:t>лекова</a:t>
            </a:r>
            <a:r>
              <a:rPr lang="en-US" altLang="sr-Latn-RS" sz="2800" b="1" dirty="0"/>
              <a:t> (7)</a:t>
            </a:r>
            <a:endParaRPr lang="en-US" altLang="sr-Latn-RS" sz="2800" dirty="0"/>
          </a:p>
        </p:txBody>
      </p:sp>
      <p:sp>
        <p:nvSpPr>
          <p:cNvPr id="47107" name="Content Placeholder 2"/>
          <p:cNvSpPr>
            <a:spLocks noGrp="1"/>
          </p:cNvSpPr>
          <p:nvPr>
            <p:ph idx="1"/>
          </p:nvPr>
        </p:nvSpPr>
        <p:spPr>
          <a:xfrm>
            <a:off x="838200" y="1690688"/>
            <a:ext cx="9639755" cy="4530725"/>
          </a:xfrm>
        </p:spPr>
        <p:txBody>
          <a:bodyPr/>
          <a:lstStyle/>
          <a:p>
            <a:pPr eaLnBrk="1" hangingPunct="1">
              <a:buFont typeface="Arial" panose="020B0604020202020204" pitchFamily="34" charset="0"/>
              <a:buNone/>
            </a:pPr>
            <a:r>
              <a:rPr lang="sr-Latn-RS" altLang="sr-Latn-RS" sz="2100" dirty="0">
                <a:solidFill>
                  <a:srgbClr val="FF0000"/>
                </a:solidFill>
              </a:rPr>
              <a:t>Контрола квалитета (8-9)</a:t>
            </a:r>
          </a:p>
          <a:p>
            <a:pPr algn="just" eaLnBrk="1" hangingPunct="1">
              <a:buFont typeface="Arial" panose="020B0604020202020204" pitchFamily="34" charset="0"/>
              <a:buNone/>
            </a:pPr>
            <a:r>
              <a:rPr lang="ru-RU" altLang="sr-Latn-RS" sz="2100" dirty="0">
                <a:solidFill>
                  <a:srgbClr val="FF0000"/>
                </a:solidFill>
              </a:rPr>
              <a:t>8. </a:t>
            </a:r>
            <a:r>
              <a:rPr lang="ru-RU" altLang="sr-Latn-RS" sz="2100" dirty="0"/>
              <a:t>У случају да производ мора да буде испоручен </a:t>
            </a:r>
            <a:r>
              <a:rPr lang="ru-RU" altLang="sr-Latn-RS" sz="2100" dirty="0">
                <a:solidFill>
                  <a:srgbClr val="FF0000"/>
                </a:solidFill>
              </a:rPr>
              <a:t>пре</a:t>
            </a:r>
            <a:r>
              <a:rPr lang="ru-RU" altLang="sr-Latn-RS" sz="2100" dirty="0"/>
              <a:t> добијања резултата испитивања квалитета, није искључена потреба за доношењем </a:t>
            </a:r>
            <a:r>
              <a:rPr lang="ru-RU" altLang="sr-Latn-RS" sz="2100" dirty="0">
                <a:solidFill>
                  <a:srgbClr val="FF0000"/>
                </a:solidFill>
              </a:rPr>
              <a:t>формалне писане потврде QP-а </a:t>
            </a:r>
            <a:r>
              <a:rPr lang="ru-RU" altLang="sr-Latn-RS" sz="2100" dirty="0"/>
              <a:t>о испуњености захтева квалитета за дату серију. Мора да се пропише писани стандардни оперативни поступак (СОП) који садржи све податке о   производњи и испитивању квалитета, који се  разм</a:t>
            </a:r>
            <a:r>
              <a:rPr lang="en-US" altLang="sr-Latn-RS" sz="2100" dirty="0"/>
              <a:t>a</a:t>
            </a:r>
            <a:r>
              <a:rPr lang="ru-RU" altLang="sr-Latn-RS" sz="2100" dirty="0"/>
              <a:t>трају </a:t>
            </a:r>
            <a:r>
              <a:rPr lang="ru-RU" altLang="sr-Latn-RS" sz="2100" dirty="0">
                <a:solidFill>
                  <a:srgbClr val="FF0000"/>
                </a:solidFill>
              </a:rPr>
              <a:t>пре него </a:t>
            </a:r>
            <a:r>
              <a:rPr lang="ru-RU" altLang="sr-Latn-RS" sz="2100" dirty="0"/>
              <a:t>што се серија производа пусти у промет, односно испоручи.</a:t>
            </a:r>
          </a:p>
          <a:p>
            <a:pPr algn="just" eaLnBrk="1" hangingPunct="1">
              <a:buFont typeface="Arial" panose="020B0604020202020204" pitchFamily="34" charset="0"/>
              <a:buNone/>
            </a:pPr>
            <a:r>
              <a:rPr lang="ru-RU" altLang="sr-Latn-RS" sz="2100" dirty="0"/>
              <a:t>      Прописују се и  мере које квалификовано лице за пуштање серије у промет предузима, ако се </a:t>
            </a:r>
            <a:r>
              <a:rPr lang="ru-RU" altLang="sr-Latn-RS" sz="2100" dirty="0">
                <a:solidFill>
                  <a:srgbClr val="FF0000"/>
                </a:solidFill>
              </a:rPr>
              <a:t>после испоруке </a:t>
            </a:r>
            <a:r>
              <a:rPr lang="ru-RU" altLang="sr-Latn-RS" sz="2100" dirty="0"/>
              <a:t>добију </a:t>
            </a:r>
            <a:r>
              <a:rPr lang="ru-RU" altLang="sr-Latn-RS" sz="2100" dirty="0">
                <a:solidFill>
                  <a:srgbClr val="FF0000"/>
                </a:solidFill>
              </a:rPr>
              <a:t>незадовољавајући</a:t>
            </a:r>
            <a:r>
              <a:rPr lang="ru-RU" altLang="sr-Latn-RS" sz="2100" dirty="0"/>
              <a:t> резултати </a:t>
            </a:r>
            <a:r>
              <a:rPr lang="sr-Latn-RS" altLang="sr-Latn-RS" sz="2100" dirty="0"/>
              <a:t>испитивања квалитета.</a:t>
            </a:r>
            <a:endParaRPr lang="ru-RU" altLang="sr-Latn-RS" sz="2100" dirty="0"/>
          </a:p>
          <a:p>
            <a:pPr eaLnBrk="1" hangingPunct="1">
              <a:buFont typeface="Arial" panose="020B0604020202020204" pitchFamily="34" charset="0"/>
              <a:buNone/>
            </a:pPr>
            <a:r>
              <a:rPr lang="ru-RU" altLang="sr-Latn-RS" sz="2100" dirty="0">
                <a:solidFill>
                  <a:srgbClr val="FF0000"/>
                </a:solidFill>
              </a:rPr>
              <a:t>9. </a:t>
            </a:r>
            <a:r>
              <a:rPr lang="ru-RU" altLang="sr-Latn-RS" sz="2100" dirty="0"/>
              <a:t>Ако није другачије наведено у документацији за добијање дозволе за стављање радиофармацеутског лека у промет, морају да се чувају </a:t>
            </a:r>
            <a:r>
              <a:rPr lang="ru-RU" altLang="sr-Latn-RS" sz="2100" dirty="0">
                <a:solidFill>
                  <a:srgbClr val="FF0000"/>
                </a:solidFill>
              </a:rPr>
              <a:t>референтни</a:t>
            </a:r>
            <a:r>
              <a:rPr lang="en-US" altLang="sr-Latn-RS" sz="2100" dirty="0">
                <a:solidFill>
                  <a:srgbClr val="FF0000"/>
                </a:solidFill>
              </a:rPr>
              <a:t> </a:t>
            </a:r>
            <a:r>
              <a:rPr lang="sr-Latn-RS" altLang="sr-Latn-RS" sz="2100" dirty="0">
                <a:solidFill>
                  <a:srgbClr val="FF0000"/>
                </a:solidFill>
              </a:rPr>
              <a:t>узорци </a:t>
            </a:r>
            <a:r>
              <a:rPr lang="sr-Latn-RS" altLang="sr-Latn-RS" sz="2100" dirty="0"/>
              <a:t>сваке серије.</a:t>
            </a:r>
            <a:endParaRPr lang="en-US" altLang="sr-Latn-RS" sz="2100" dirty="0"/>
          </a:p>
        </p:txBody>
      </p:sp>
    </p:spTree>
    <p:extLst>
      <p:ext uri="{BB962C8B-B14F-4D97-AF65-F5344CB8AC3E}">
        <p14:creationId xmlns:p14="http://schemas.microsoft.com/office/powerpoint/2010/main" val="33313520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r>
              <a:rPr lang="en-US" altLang="sr-Latn-RS" sz="2800" b="1" dirty="0"/>
              <a:t> I.2. ДПП-</a:t>
            </a:r>
            <a:r>
              <a:rPr lang="en-US" altLang="sr-Latn-RS" sz="2800" b="1" dirty="0" err="1"/>
              <a:t>Анекс</a:t>
            </a:r>
            <a:r>
              <a:rPr lang="en-US" altLang="sr-Latn-RS" sz="2800" b="1" dirty="0"/>
              <a:t> 3- </a:t>
            </a:r>
            <a:r>
              <a:rPr lang="en-US" altLang="sr-Latn-RS" sz="2800" b="1" dirty="0" err="1"/>
              <a:t>Производња</a:t>
            </a:r>
            <a:r>
              <a:rPr lang="en-US" altLang="sr-Latn-RS" sz="2800" b="1" dirty="0"/>
              <a:t> </a:t>
            </a:r>
            <a:r>
              <a:rPr lang="en-US" altLang="sr-Latn-RS" sz="2800" b="1" dirty="0" err="1"/>
              <a:t>радиофармацеутских</a:t>
            </a:r>
            <a:r>
              <a:rPr lang="en-US" altLang="sr-Latn-RS" sz="2800" b="1" dirty="0"/>
              <a:t> </a:t>
            </a:r>
            <a:r>
              <a:rPr lang="en-US" altLang="sr-Latn-RS" sz="2800" b="1" dirty="0" err="1"/>
              <a:t>лекова</a:t>
            </a:r>
            <a:r>
              <a:rPr lang="en-US" altLang="sr-Latn-RS" sz="2800" b="1" dirty="0"/>
              <a:t> (8)</a:t>
            </a:r>
            <a:endParaRPr lang="en-US" altLang="sr-Latn-RS" sz="2800" dirty="0"/>
          </a:p>
        </p:txBody>
      </p:sp>
      <p:sp>
        <p:nvSpPr>
          <p:cNvPr id="48131" name="Content Placeholder 2"/>
          <p:cNvSpPr>
            <a:spLocks noGrp="1"/>
          </p:cNvSpPr>
          <p:nvPr>
            <p:ph idx="1"/>
          </p:nvPr>
        </p:nvSpPr>
        <p:spPr/>
        <p:txBody>
          <a:bodyPr/>
          <a:lstStyle/>
          <a:p>
            <a:pPr eaLnBrk="1" hangingPunct="1">
              <a:buFont typeface="Arial" panose="020B0604020202020204" pitchFamily="34" charset="0"/>
              <a:buNone/>
            </a:pPr>
            <a:r>
              <a:rPr lang="en-US" altLang="sr-Latn-RS" sz="2400" dirty="0" err="1">
                <a:solidFill>
                  <a:srgbClr val="FF0000"/>
                </a:solidFill>
              </a:rPr>
              <a:t>Дистрибуција</a:t>
            </a:r>
            <a:r>
              <a:rPr lang="en-US" altLang="sr-Latn-RS" sz="2400" dirty="0">
                <a:solidFill>
                  <a:srgbClr val="FF0000"/>
                </a:solidFill>
              </a:rPr>
              <a:t> и </a:t>
            </a:r>
            <a:r>
              <a:rPr lang="en-US" altLang="sr-Latn-RS" sz="2400" dirty="0" err="1">
                <a:solidFill>
                  <a:srgbClr val="FF0000"/>
                </a:solidFill>
              </a:rPr>
              <a:t>повлачење</a:t>
            </a:r>
            <a:r>
              <a:rPr lang="en-US" altLang="sr-Latn-RS" sz="2400" dirty="0">
                <a:solidFill>
                  <a:srgbClr val="FF0000"/>
                </a:solidFill>
              </a:rPr>
              <a:t> </a:t>
            </a:r>
            <a:r>
              <a:rPr lang="en-US" altLang="sr-Latn-RS" sz="2400" dirty="0" err="1">
                <a:solidFill>
                  <a:srgbClr val="FF0000"/>
                </a:solidFill>
              </a:rPr>
              <a:t>производа</a:t>
            </a:r>
            <a:r>
              <a:rPr lang="en-US" altLang="sr-Latn-RS" sz="2400" dirty="0">
                <a:solidFill>
                  <a:srgbClr val="FF0000"/>
                </a:solidFill>
              </a:rPr>
              <a:t> (10)</a:t>
            </a:r>
          </a:p>
          <a:p>
            <a:pPr algn="just" eaLnBrk="1" hangingPunct="1">
              <a:buFont typeface="Arial" panose="020B0604020202020204" pitchFamily="34" charset="0"/>
              <a:buNone/>
            </a:pPr>
            <a:r>
              <a:rPr lang="ru-RU" altLang="sr-Latn-RS" sz="2400" i="1" dirty="0">
                <a:solidFill>
                  <a:srgbClr val="FF0000"/>
                </a:solidFill>
              </a:rPr>
              <a:t>10. </a:t>
            </a:r>
            <a:r>
              <a:rPr lang="ru-RU" altLang="sr-Latn-RS" sz="2400" dirty="0"/>
              <a:t>Мора да се води </a:t>
            </a:r>
            <a:r>
              <a:rPr lang="ru-RU" altLang="sr-Latn-RS" sz="2400" dirty="0">
                <a:solidFill>
                  <a:srgbClr val="FF0000"/>
                </a:solidFill>
              </a:rPr>
              <a:t>евиденција </a:t>
            </a:r>
            <a:r>
              <a:rPr lang="ru-RU" altLang="sr-Latn-RS" sz="2400" dirty="0"/>
              <a:t>о дистрибуцији.</a:t>
            </a:r>
          </a:p>
          <a:p>
            <a:pPr algn="just" eaLnBrk="1" hangingPunct="1">
              <a:buFont typeface="Arial" panose="020B0604020202020204" pitchFamily="34" charset="0"/>
              <a:buNone/>
            </a:pPr>
            <a:r>
              <a:rPr lang="ru-RU" altLang="sr-Latn-RS" sz="2400" dirty="0"/>
              <a:t>     Мора да постоји писана процедура којом се прописују мере које треба предузети код </a:t>
            </a:r>
            <a:r>
              <a:rPr lang="ru-RU" altLang="sr-Latn-RS" sz="2400" dirty="0">
                <a:solidFill>
                  <a:srgbClr val="FF0000"/>
                </a:solidFill>
              </a:rPr>
              <a:t>повлачења из промета </a:t>
            </a:r>
            <a:r>
              <a:rPr lang="ru-RU" altLang="sr-Latn-RS" sz="2400" dirty="0"/>
              <a:t>неисправних радиофармацеутских лекова. Мора да</a:t>
            </a:r>
            <a:r>
              <a:rPr lang="en-US" altLang="sr-Latn-RS" sz="2400" dirty="0"/>
              <a:t> </a:t>
            </a:r>
            <a:r>
              <a:rPr lang="ru-RU" altLang="sr-Latn-RS" sz="2400" dirty="0"/>
              <a:t>буде приказано да је поступак повлачења радиофармацеутских лекова из промета </a:t>
            </a:r>
            <a:r>
              <a:rPr lang="ru-RU" altLang="sr-Latn-RS" sz="2400" dirty="0">
                <a:solidFill>
                  <a:srgbClr val="FF0000"/>
                </a:solidFill>
              </a:rPr>
              <a:t>остварив</a:t>
            </a:r>
            <a:r>
              <a:rPr lang="ru-RU" altLang="sr-Latn-RS" sz="2400" dirty="0"/>
              <a:t> у </a:t>
            </a:r>
            <a:r>
              <a:rPr lang="ru-RU" altLang="sr-Latn-RS" sz="2400" dirty="0">
                <a:solidFill>
                  <a:srgbClr val="FF0000"/>
                </a:solidFill>
              </a:rPr>
              <a:t>веома кратком </a:t>
            </a:r>
            <a:r>
              <a:rPr lang="ru-RU" altLang="sr-Latn-RS" sz="2400" dirty="0"/>
              <a:t>временском периоду.</a:t>
            </a:r>
            <a:endParaRPr lang="en-US" altLang="sr-Latn-RS" sz="2400" dirty="0"/>
          </a:p>
        </p:txBody>
      </p:sp>
      <p:sp>
        <p:nvSpPr>
          <p:cNvPr id="48132"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BB1F5C1E-5342-42F6-95B6-B97CCB2C3BBD}" type="slidenum">
              <a:rPr lang="en-US" altLang="sr-Latn-RS" sz="1200">
                <a:solidFill>
                  <a:srgbClr val="898989"/>
                </a:solidFill>
                <a:latin typeface="Arial" panose="020B0604020202020204" pitchFamily="34" charset="0"/>
              </a:rPr>
              <a:pPr>
                <a:spcBef>
                  <a:spcPct val="0"/>
                </a:spcBef>
                <a:buFontTx/>
                <a:buNone/>
              </a:pPr>
              <a:t>53</a:t>
            </a:fld>
            <a:endParaRPr lang="en-US" altLang="sr-Latn-RS" sz="1200">
              <a:solidFill>
                <a:srgbClr val="898989"/>
              </a:solidFill>
              <a:latin typeface="Arial" panose="020B0604020202020204" pitchFamily="34" charset="0"/>
            </a:endParaRPr>
          </a:p>
        </p:txBody>
      </p:sp>
    </p:spTree>
    <p:extLst>
      <p:ext uri="{BB962C8B-B14F-4D97-AF65-F5344CB8AC3E}">
        <p14:creationId xmlns:p14="http://schemas.microsoft.com/office/powerpoint/2010/main" val="39374945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1970088" y="144463"/>
            <a:ext cx="8229600" cy="868362"/>
          </a:xfrm>
        </p:spPr>
        <p:txBody>
          <a:bodyPr/>
          <a:lstStyle/>
          <a:p>
            <a:pPr eaLnBrk="1" hangingPunct="1"/>
            <a:r>
              <a:rPr lang="en-US" altLang="sr-Latn-RS" b="1" smtClean="0"/>
              <a:t>II.Европска фармакопеја</a:t>
            </a:r>
            <a:endParaRPr lang="en-US" altLang="sr-Latn-RS" smtClean="0"/>
          </a:p>
        </p:txBody>
      </p:sp>
      <p:sp>
        <p:nvSpPr>
          <p:cNvPr id="49155" name="Content Placeholder 2"/>
          <p:cNvSpPr>
            <a:spLocks noGrp="1"/>
          </p:cNvSpPr>
          <p:nvPr>
            <p:ph idx="1"/>
          </p:nvPr>
        </p:nvSpPr>
        <p:spPr>
          <a:xfrm>
            <a:off x="685798" y="1437823"/>
            <a:ext cx="10025743" cy="4530725"/>
          </a:xfrm>
        </p:spPr>
        <p:txBody>
          <a:bodyPr>
            <a:normAutofit/>
          </a:bodyPr>
          <a:lstStyle/>
          <a:p>
            <a:pPr algn="just" eaLnBrk="1" hangingPunct="1">
              <a:buFont typeface="Arial" panose="020B0604020202020204" pitchFamily="34" charset="0"/>
              <a:buNone/>
            </a:pPr>
            <a:r>
              <a:rPr lang="sr-Latn-RS" altLang="sr-Latn-RS" sz="2200" b="1" dirty="0">
                <a:cs typeface="Times New Roman" panose="02020603050405020304" pitchFamily="18" charset="0"/>
              </a:rPr>
              <a:t>     </a:t>
            </a:r>
            <a:r>
              <a:rPr lang="sr-Latn-RS" altLang="sr-Latn-RS" sz="2200" dirty="0">
                <a:cs typeface="Times New Roman" panose="02020603050405020304" pitchFamily="18" charset="0"/>
              </a:rPr>
              <a:t>Фармакопеја,  збирка норми и стандарда о лековима, којом се прописује начин провере и потврде идентитета, квалитет, начин чувања лекова итд, показује ниво фармакотерапије и ниво развоја фармације земље или подручја у којима је  официнална. Од 2004 године, Европска фармакопеја се примењује  као официнална у Србији, на основу тадашњег Закона о лековима и медицинским средствима.</a:t>
            </a:r>
            <a:endParaRPr lang="en-US" altLang="sr-Latn-RS" sz="2200" dirty="0">
              <a:cs typeface="Times New Roman" panose="02020603050405020304" pitchFamily="18" charset="0"/>
            </a:endParaRPr>
          </a:p>
          <a:p>
            <a:pPr algn="just" eaLnBrk="1" hangingPunct="1">
              <a:buFont typeface="Arial" panose="020B0604020202020204" pitchFamily="34" charset="0"/>
              <a:buNone/>
            </a:pPr>
            <a:r>
              <a:rPr lang="sr-Latn-RS" altLang="sr-Latn-RS" sz="2200" dirty="0">
                <a:cs typeface="Times New Roman" panose="02020603050405020304" pitchFamily="18" charset="0"/>
              </a:rPr>
              <a:t>     Европски директорат за квалитет лекова (</a:t>
            </a:r>
            <a:r>
              <a:rPr lang="en-US" altLang="sr-Latn-RS" sz="2200" dirty="0">
                <a:solidFill>
                  <a:srgbClr val="FF0000"/>
                </a:solidFill>
                <a:cs typeface="Times New Roman" panose="02020603050405020304" pitchFamily="18" charset="0"/>
              </a:rPr>
              <a:t>EDQM</a:t>
            </a:r>
            <a:r>
              <a:rPr lang="en-US" altLang="sr-Latn-RS" sz="2200" dirty="0">
                <a:cs typeface="Times New Roman" panose="02020603050405020304" pitchFamily="18" charset="0"/>
              </a:rPr>
              <a:t>)</a:t>
            </a:r>
            <a:r>
              <a:rPr lang="sr-Latn-RS" altLang="sr-Latn-RS" sz="2200" dirty="0">
                <a:cs typeface="Times New Roman" panose="02020603050405020304" pitchFamily="18" charset="0"/>
              </a:rPr>
              <a:t>,</a:t>
            </a:r>
            <a:r>
              <a:rPr lang="en-US" altLang="sr-Latn-RS" sz="2200" dirty="0">
                <a:cs typeface="Times New Roman" panose="02020603050405020304" pitchFamily="18" charset="0"/>
              </a:rPr>
              <a:t> </a:t>
            </a:r>
            <a:r>
              <a:rPr lang="sr-Latn-RS" altLang="sr-Latn-RS" sz="2200" dirty="0">
                <a:cs typeface="Times New Roman" panose="02020603050405020304" pitchFamily="18" charset="0"/>
              </a:rPr>
              <a:t>као орган Савета Европе, издаје фармакопеју на енглеском и француском језику, производи и дистрибуира фармацеутске и биолошке стандарде.</a:t>
            </a:r>
          </a:p>
          <a:p>
            <a:pPr algn="just" eaLnBrk="1" hangingPunct="1">
              <a:buFont typeface="Arial" panose="020B0604020202020204" pitchFamily="34" charset="0"/>
              <a:buNone/>
            </a:pPr>
            <a:r>
              <a:rPr lang="sr-Latn-RS" altLang="sr-Latn-RS" sz="2200" dirty="0">
                <a:cs typeface="Times New Roman" panose="02020603050405020304" pitchFamily="18" charset="0"/>
              </a:rPr>
              <a:t>    </a:t>
            </a:r>
            <a:r>
              <a:rPr lang="en-US" altLang="sr-Latn-RS" sz="2200" dirty="0">
                <a:cs typeface="Times New Roman" panose="02020603050405020304" pitchFamily="18" charset="0"/>
              </a:rPr>
              <a:t> </a:t>
            </a:r>
            <a:r>
              <a:rPr lang="sr-Latn-RS" altLang="sr-Latn-RS" sz="2200" dirty="0">
                <a:cs typeface="Times New Roman" panose="02020603050405020304" pitchFamily="18" charset="0"/>
              </a:rPr>
              <a:t>На основу наведеног у Србији, као потписници Конвенције о изради Европске фармакопеје, </a:t>
            </a:r>
            <a:r>
              <a:rPr lang="sr-Latn-RS" altLang="sr-Latn-RS" sz="2200" dirty="0">
                <a:solidFill>
                  <a:srgbClr val="FF0000"/>
                </a:solidFill>
                <a:cs typeface="Times New Roman" panose="02020603050405020304" pitchFamily="18" charset="0"/>
              </a:rPr>
              <a:t>директно </a:t>
            </a:r>
            <a:r>
              <a:rPr lang="sr-Latn-RS" altLang="sr-Latn-RS" sz="2200" dirty="0">
                <a:cs typeface="Times New Roman" panose="02020603050405020304" pitchFamily="18" charset="0"/>
              </a:rPr>
              <a:t>се примењују</a:t>
            </a:r>
            <a:r>
              <a:rPr lang="en-US" altLang="sr-Latn-RS" sz="2200" dirty="0">
                <a:cs typeface="Times New Roman" panose="02020603050405020304" pitchFamily="18" charset="0"/>
              </a:rPr>
              <a:t> </a:t>
            </a:r>
            <a:r>
              <a:rPr lang="sr-Latn-RS" altLang="sr-Latn-RS" sz="2200" dirty="0">
                <a:cs typeface="Times New Roman" panose="02020603050405020304" pitchFamily="18" charset="0"/>
              </a:rPr>
              <a:t>и сви прописи који се односе на радиофармацеутске лекове</a:t>
            </a:r>
            <a:r>
              <a:rPr lang="en-US" altLang="sr-Latn-RS" sz="2200" dirty="0">
                <a:cs typeface="Times New Roman" panose="02020603050405020304" pitchFamily="18" charset="0"/>
              </a:rPr>
              <a:t> </a:t>
            </a:r>
            <a:r>
              <a:rPr lang="sr-Latn-RS" altLang="sr-Latn-RS" sz="2200" dirty="0">
                <a:cs typeface="Times New Roman" panose="02020603050405020304" pitchFamily="18" charset="0"/>
              </a:rPr>
              <a:t>(произведене индустријски односно израђене у здравственој установи)</a:t>
            </a:r>
            <a:endParaRPr lang="en-US" altLang="sr-Latn-RS" sz="2200" dirty="0">
              <a:cs typeface="Times New Roman" panose="02020603050405020304" pitchFamily="18" charset="0"/>
            </a:endParaRPr>
          </a:p>
          <a:p>
            <a:pPr algn="just" eaLnBrk="1" hangingPunct="1"/>
            <a:endParaRPr lang="en-US" altLang="sr-Latn-RS" sz="2200" dirty="0">
              <a:cs typeface="Times New Roman" panose="02020603050405020304" pitchFamily="18" charset="0"/>
            </a:endParaRPr>
          </a:p>
        </p:txBody>
      </p:sp>
    </p:spTree>
    <p:extLst>
      <p:ext uri="{BB962C8B-B14F-4D97-AF65-F5344CB8AC3E}">
        <p14:creationId xmlns:p14="http://schemas.microsoft.com/office/powerpoint/2010/main" val="362849428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1981200" y="274638"/>
            <a:ext cx="8229600" cy="868362"/>
          </a:xfrm>
        </p:spPr>
        <p:txBody>
          <a:bodyPr/>
          <a:lstStyle/>
          <a:p>
            <a:pPr eaLnBrk="1" hangingPunct="1"/>
            <a:r>
              <a:rPr lang="en-US" altLang="sr-Latn-RS" b="1" smtClean="0"/>
              <a:t>III.1.Монографија Ph.Eur. 5.19 (1)</a:t>
            </a:r>
            <a:endParaRPr lang="en-US" altLang="sr-Latn-RS" smtClean="0"/>
          </a:p>
        </p:txBody>
      </p:sp>
      <p:sp>
        <p:nvSpPr>
          <p:cNvPr id="50179" name="Content Placeholder 2"/>
          <p:cNvSpPr>
            <a:spLocks noGrp="1"/>
          </p:cNvSpPr>
          <p:nvPr>
            <p:ph idx="1"/>
          </p:nvPr>
        </p:nvSpPr>
        <p:spPr>
          <a:xfrm>
            <a:off x="468087" y="1338264"/>
            <a:ext cx="10033228" cy="4530725"/>
          </a:xfrm>
        </p:spPr>
        <p:txBody>
          <a:bodyPr/>
          <a:lstStyle/>
          <a:p>
            <a:pPr eaLnBrk="1" hangingPunct="1">
              <a:buFont typeface="Arial" panose="020B0604020202020204" pitchFamily="34" charset="0"/>
              <a:buNone/>
            </a:pPr>
            <a:r>
              <a:rPr lang="sr-Latn-RS" altLang="sr-Latn-RS" sz="2300" dirty="0"/>
              <a:t>Монографија има</a:t>
            </a:r>
            <a:r>
              <a:rPr lang="sr-Latn-RS" altLang="sr-Latn-RS" sz="2300" dirty="0">
                <a:solidFill>
                  <a:srgbClr val="FF0000"/>
                </a:solidFill>
              </a:rPr>
              <a:t> 3 </a:t>
            </a:r>
            <a:r>
              <a:rPr lang="sr-Latn-RS" altLang="sr-Latn-RS" sz="2300" dirty="0"/>
              <a:t>поглавља. Поглавље</a:t>
            </a:r>
            <a:r>
              <a:rPr lang="sr-Latn-RS" altLang="sr-Latn-RS" sz="2300" dirty="0">
                <a:solidFill>
                  <a:srgbClr val="FF0000"/>
                </a:solidFill>
              </a:rPr>
              <a:t> 3 </a:t>
            </a:r>
            <a:r>
              <a:rPr lang="sr-Latn-RS" altLang="sr-Latn-RS" sz="2300" dirty="0"/>
              <a:t>има </a:t>
            </a:r>
            <a:r>
              <a:rPr lang="sr-Latn-RS" altLang="sr-Latn-RS" sz="2300" dirty="0">
                <a:solidFill>
                  <a:srgbClr val="FF0000"/>
                </a:solidFill>
              </a:rPr>
              <a:t>14</a:t>
            </a:r>
            <a:r>
              <a:rPr lang="sr-Latn-RS" altLang="sr-Latn-RS" sz="2300" dirty="0"/>
              <a:t> потпоглавља.</a:t>
            </a:r>
          </a:p>
          <a:p>
            <a:pPr algn="just" eaLnBrk="1" hangingPunct="1">
              <a:buFont typeface="Arial" panose="020B0604020202020204" pitchFamily="34" charset="0"/>
              <a:buNone/>
            </a:pPr>
            <a:r>
              <a:rPr lang="sr-Latn-RS" altLang="sr-Latn-RS" sz="2300" dirty="0"/>
              <a:t>1. Подручје и дефиниција</a:t>
            </a:r>
          </a:p>
          <a:p>
            <a:pPr algn="just" eaLnBrk="1" hangingPunct="1">
              <a:buFont typeface="Arial" panose="020B0604020202020204" pitchFamily="34" charset="0"/>
              <a:buNone/>
            </a:pPr>
            <a:r>
              <a:rPr lang="sr-Latn-RS" altLang="sr-Latn-RS" sz="2300" dirty="0"/>
              <a:t>2. Простор и опрема</a:t>
            </a:r>
          </a:p>
          <a:p>
            <a:pPr algn="just" eaLnBrk="1" hangingPunct="1">
              <a:buFont typeface="Arial" panose="020B0604020202020204" pitchFamily="34" charset="0"/>
              <a:buNone/>
            </a:pPr>
            <a:r>
              <a:rPr lang="sr-Latn-RS" altLang="sr-Latn-RS" sz="2300" dirty="0"/>
              <a:t>3. Процес израде</a:t>
            </a:r>
          </a:p>
          <a:p>
            <a:pPr algn="just" eaLnBrk="1" hangingPunct="1">
              <a:buFont typeface="Arial" panose="020B0604020202020204" pitchFamily="34" charset="0"/>
              <a:buNone/>
            </a:pPr>
            <a:r>
              <a:rPr lang="en-US" altLang="sr-Latn-RS" sz="2300" dirty="0"/>
              <a:t>3-1. </a:t>
            </a:r>
            <a:r>
              <a:rPr lang="sr-Latn-RS" altLang="sr-Latn-RS" sz="2300" dirty="0">
                <a:solidFill>
                  <a:srgbClr val="FF0000"/>
                </a:solidFill>
              </a:rPr>
              <a:t>Радионуклидни прекурсори- </a:t>
            </a:r>
            <a:r>
              <a:rPr lang="sr-Latn-RS" altLang="sr-Latn-RS" sz="2300" dirty="0"/>
              <a:t>Радионуклидни</a:t>
            </a:r>
            <a:r>
              <a:rPr lang="en-US" altLang="sr-Latn-RS" sz="2300" dirty="0"/>
              <a:t> </a:t>
            </a:r>
            <a:r>
              <a:rPr lang="sr-Latn-RS" altLang="sr-Latn-RS" sz="2300" dirty="0"/>
              <a:t>прекурсори и</a:t>
            </a:r>
            <a:r>
              <a:rPr lang="en-US" altLang="sr-Latn-RS" sz="2300" dirty="0"/>
              <a:t> </a:t>
            </a:r>
            <a:r>
              <a:rPr lang="sr-Latn-RS" altLang="sr-Latn-RS" sz="2300" dirty="0"/>
              <a:t>радиообележене</a:t>
            </a:r>
            <a:r>
              <a:rPr lang="en-US" altLang="sr-Latn-RS" sz="2300" dirty="0"/>
              <a:t> </a:t>
            </a:r>
            <a:r>
              <a:rPr lang="sr-Latn-RS" altLang="sr-Latn-RS" sz="2300" dirty="0"/>
              <a:t>молекуле</a:t>
            </a:r>
            <a:r>
              <a:rPr lang="en-US" altLang="sr-Latn-RS" sz="2300" dirty="0"/>
              <a:t> </a:t>
            </a:r>
            <a:r>
              <a:rPr lang="sr-Latn-RS" altLang="sr-Latn-RS" sz="2300" dirty="0"/>
              <a:t> одговарају захтевима </a:t>
            </a:r>
            <a:r>
              <a:rPr lang="en-US" altLang="sr-Latn-RS" sz="2300" dirty="0"/>
              <a:t> </a:t>
            </a:r>
            <a:r>
              <a:rPr lang="sr-Latn-RS" altLang="sr-Latn-RS" sz="2300" dirty="0"/>
              <a:t>опште  монографије</a:t>
            </a:r>
            <a:r>
              <a:rPr lang="en-US" altLang="sr-Latn-RS" sz="2300" dirty="0"/>
              <a:t> Radiopharmaceutical preparations (0125)  </a:t>
            </a:r>
            <a:r>
              <a:rPr lang="sr-Latn-RS" altLang="sr-Latn-RS" sz="2300" dirty="0"/>
              <a:t>и</a:t>
            </a:r>
            <a:r>
              <a:rPr lang="en-US" altLang="sr-Latn-RS" sz="2300" dirty="0"/>
              <a:t> </a:t>
            </a:r>
            <a:r>
              <a:rPr lang="sr-Latn-RS" altLang="sr-Latn-RS" sz="2300" dirty="0"/>
              <a:t>конкретне монографије, уколико постоји;</a:t>
            </a:r>
            <a:r>
              <a:rPr lang="en-US" altLang="sr-Latn-RS" sz="2300" dirty="0"/>
              <a:t> </a:t>
            </a:r>
            <a:endParaRPr lang="sr-Latn-RS" altLang="sr-Latn-RS" sz="2300" dirty="0"/>
          </a:p>
          <a:p>
            <a:pPr algn="just" eaLnBrk="1" hangingPunct="1">
              <a:buFont typeface="Arial" panose="020B0604020202020204" pitchFamily="34" charset="0"/>
              <a:buNone/>
            </a:pPr>
            <a:r>
              <a:rPr lang="en-US" altLang="sr-Latn-RS" sz="2300" dirty="0"/>
              <a:t>3-2. </a:t>
            </a:r>
            <a:r>
              <a:rPr lang="sr-Latn-RS" altLang="sr-Latn-RS" sz="2300" dirty="0">
                <a:solidFill>
                  <a:srgbClr val="FF0000"/>
                </a:solidFill>
              </a:rPr>
              <a:t>Хемијски прекурсори-</a:t>
            </a:r>
            <a:r>
              <a:rPr lang="sr-Latn-RS" altLang="sr-Latn-RS" sz="2300" dirty="0"/>
              <a:t>одговарају захтевима конкретне монографије односно опште монoграфије </a:t>
            </a:r>
            <a:r>
              <a:rPr lang="en-US" altLang="sr-Latn-RS" sz="2300" dirty="0"/>
              <a:t>Substances for pharmaceutical use (2034)</a:t>
            </a:r>
            <a:r>
              <a:rPr lang="sr-Latn-RS" altLang="sr-Latn-RS" sz="2300" dirty="0"/>
              <a:t> и делимично Радиопхармацеутицал</a:t>
            </a:r>
            <a:r>
              <a:rPr lang="en-US" altLang="sr-Latn-RS" sz="2300" dirty="0"/>
              <a:t> </a:t>
            </a:r>
            <a:r>
              <a:rPr lang="sr-Latn-RS" altLang="sr-Latn-RS" sz="2300" dirty="0"/>
              <a:t>препаратионс</a:t>
            </a:r>
            <a:r>
              <a:rPr lang="en-US" altLang="sr-Latn-RS" sz="2300" dirty="0"/>
              <a:t> (0125)</a:t>
            </a:r>
            <a:r>
              <a:rPr lang="sr-Latn-RS" altLang="sr-Latn-RS" sz="2300" dirty="0"/>
              <a:t>;  </a:t>
            </a:r>
            <a:endParaRPr lang="en-US" altLang="sr-Latn-RS" sz="2300" dirty="0"/>
          </a:p>
        </p:txBody>
      </p:sp>
    </p:spTree>
    <p:extLst>
      <p:ext uri="{BB962C8B-B14F-4D97-AF65-F5344CB8AC3E}">
        <p14:creationId xmlns:p14="http://schemas.microsoft.com/office/powerpoint/2010/main" val="12855323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1828800" y="274638"/>
            <a:ext cx="8382000" cy="868362"/>
          </a:xfrm>
        </p:spPr>
        <p:txBody>
          <a:bodyPr/>
          <a:lstStyle/>
          <a:p>
            <a:pPr eaLnBrk="1" hangingPunct="1"/>
            <a:r>
              <a:rPr lang="en-US" altLang="sr-Latn-RS" b="1" smtClean="0"/>
              <a:t>III.1. Монографија Ph.Eur. 5.19 (2)</a:t>
            </a:r>
            <a:endParaRPr lang="en-US" altLang="sr-Latn-RS" smtClean="0"/>
          </a:p>
        </p:txBody>
      </p:sp>
      <p:sp>
        <p:nvSpPr>
          <p:cNvPr id="51203" name="Content Placeholder 2"/>
          <p:cNvSpPr>
            <a:spLocks noGrp="1"/>
          </p:cNvSpPr>
          <p:nvPr>
            <p:ph idx="1"/>
          </p:nvPr>
        </p:nvSpPr>
        <p:spPr>
          <a:xfrm>
            <a:off x="500743" y="1295401"/>
            <a:ext cx="9862457" cy="4525963"/>
          </a:xfrm>
        </p:spPr>
        <p:txBody>
          <a:bodyPr>
            <a:normAutofit/>
          </a:bodyPr>
          <a:lstStyle/>
          <a:p>
            <a:pPr algn="just" eaLnBrk="1" hangingPunct="1">
              <a:buFont typeface="Arial" panose="020B0604020202020204" pitchFamily="34" charset="0"/>
              <a:buNone/>
            </a:pPr>
            <a:r>
              <a:rPr lang="en-US" altLang="sr-Latn-RS" sz="2400" dirty="0"/>
              <a:t>3-3. </a:t>
            </a:r>
            <a:r>
              <a:rPr lang="en-US" altLang="sr-Latn-RS" sz="2400" dirty="0" err="1">
                <a:solidFill>
                  <a:srgbClr val="FF0000"/>
                </a:solidFill>
              </a:rPr>
              <a:t>Радиообележавање</a:t>
            </a:r>
            <a:r>
              <a:rPr lang="en-US" altLang="sr-Latn-RS" sz="2400" dirty="0"/>
              <a:t> </a:t>
            </a:r>
            <a:r>
              <a:rPr lang="en-US" altLang="sr-Latn-RS" sz="2400" dirty="0" err="1"/>
              <a:t>је</a:t>
            </a:r>
            <a:r>
              <a:rPr lang="en-US" altLang="sr-Latn-RS" sz="2400" dirty="0"/>
              <a:t> </a:t>
            </a:r>
            <a:r>
              <a:rPr lang="en-US" altLang="sr-Latn-RS" sz="2400" dirty="0" err="1"/>
              <a:t>реакција</a:t>
            </a:r>
            <a:r>
              <a:rPr lang="en-US" altLang="sr-Latn-RS" sz="2400" dirty="0"/>
              <a:t> </a:t>
            </a:r>
            <a:r>
              <a:rPr lang="en-US" altLang="sr-Latn-RS" sz="2400" dirty="0" err="1"/>
              <a:t>радионуклидног</a:t>
            </a:r>
            <a:r>
              <a:rPr lang="en-US" altLang="sr-Latn-RS" sz="2400" dirty="0"/>
              <a:t> </a:t>
            </a:r>
            <a:r>
              <a:rPr lang="en-US" altLang="sr-Latn-RS" sz="2400" dirty="0" err="1"/>
              <a:t>са</a:t>
            </a:r>
            <a:r>
              <a:rPr lang="en-US" altLang="sr-Latn-RS" sz="2400" dirty="0"/>
              <a:t> </a:t>
            </a:r>
            <a:r>
              <a:rPr lang="en-US" altLang="sr-Latn-RS" sz="2400" dirty="0" err="1"/>
              <a:t>хемијским</a:t>
            </a:r>
            <a:r>
              <a:rPr lang="en-US" altLang="sr-Latn-RS" sz="2400" dirty="0"/>
              <a:t> </a:t>
            </a:r>
            <a:r>
              <a:rPr lang="en-US" altLang="sr-Latn-RS" sz="2400" dirty="0" err="1"/>
              <a:t>прекурсором</a:t>
            </a:r>
            <a:r>
              <a:rPr lang="en-US" altLang="sr-Latn-RS" sz="2400" dirty="0"/>
              <a:t>.  </a:t>
            </a:r>
            <a:r>
              <a:rPr lang="en-US" altLang="sr-Latn-RS" sz="2400" dirty="0" err="1"/>
              <a:t>Подразумева</a:t>
            </a:r>
            <a:r>
              <a:rPr lang="en-US" altLang="sr-Latn-RS" sz="2400" dirty="0"/>
              <a:t> </a:t>
            </a:r>
            <a:r>
              <a:rPr lang="en-US" altLang="sr-Latn-RS" sz="2400" dirty="0" err="1"/>
              <a:t>следеће</a:t>
            </a:r>
            <a:r>
              <a:rPr lang="en-US" altLang="sr-Latn-RS" sz="2400" dirty="0"/>
              <a:t> </a:t>
            </a:r>
            <a:r>
              <a:rPr lang="en-US" altLang="sr-Latn-RS" sz="2400" dirty="0" err="1"/>
              <a:t>врсте</a:t>
            </a:r>
            <a:r>
              <a:rPr lang="en-US" altLang="sr-Latn-RS" sz="2400" dirty="0"/>
              <a:t> </a:t>
            </a:r>
            <a:r>
              <a:rPr lang="en-US" altLang="sr-Latn-RS" sz="2400" dirty="0" err="1"/>
              <a:t>реакција</a:t>
            </a:r>
            <a:r>
              <a:rPr lang="en-US" altLang="sr-Latn-RS" sz="2400" dirty="0"/>
              <a:t>:</a:t>
            </a:r>
          </a:p>
          <a:p>
            <a:pPr algn="just" eaLnBrk="1" hangingPunct="1">
              <a:buFont typeface="Arial" panose="020B0604020202020204" pitchFamily="34" charset="0"/>
              <a:buNone/>
            </a:pPr>
            <a:r>
              <a:rPr lang="en-US" altLang="sr-Latn-RS" sz="2400" dirty="0"/>
              <a:t>-</a:t>
            </a:r>
            <a:r>
              <a:rPr lang="en-US" altLang="sr-Latn-RS" sz="2400" dirty="0" err="1"/>
              <a:t>без</a:t>
            </a:r>
            <a:r>
              <a:rPr lang="en-US" altLang="sr-Latn-RS" sz="2400" dirty="0"/>
              <a:t> </a:t>
            </a:r>
            <a:r>
              <a:rPr lang="en-US" altLang="sr-Latn-RS" sz="2400" dirty="0" err="1"/>
              <a:t>фазе</a:t>
            </a:r>
            <a:r>
              <a:rPr lang="en-US" altLang="sr-Latn-RS" sz="2400" dirty="0"/>
              <a:t> </a:t>
            </a:r>
            <a:r>
              <a:rPr lang="en-US" altLang="sr-Latn-RS" sz="2400" dirty="0" err="1"/>
              <a:t>пречишћавања</a:t>
            </a:r>
            <a:endParaRPr lang="en-US" altLang="sr-Latn-RS" sz="2400" dirty="0"/>
          </a:p>
          <a:p>
            <a:pPr algn="just" eaLnBrk="1" hangingPunct="1">
              <a:buFont typeface="Arial" panose="020B0604020202020204" pitchFamily="34" charset="0"/>
              <a:buNone/>
            </a:pPr>
            <a:r>
              <a:rPr lang="en-US" altLang="sr-Latn-RS" sz="2400" dirty="0"/>
              <a:t>- </a:t>
            </a:r>
            <a:r>
              <a:rPr lang="en-US" altLang="sr-Latn-RS" sz="2400" dirty="0" err="1"/>
              <a:t>са</a:t>
            </a:r>
            <a:r>
              <a:rPr lang="en-US" altLang="sr-Latn-RS" sz="2400" dirty="0"/>
              <a:t>   </a:t>
            </a:r>
            <a:r>
              <a:rPr lang="en-US" altLang="sr-Latn-RS" sz="2400" dirty="0" err="1"/>
              <a:t>фазом</a:t>
            </a:r>
            <a:r>
              <a:rPr lang="en-US" altLang="sr-Latn-RS" sz="2400" dirty="0"/>
              <a:t>  </a:t>
            </a:r>
            <a:r>
              <a:rPr lang="en-US" altLang="sr-Latn-RS" sz="2400" dirty="0" err="1"/>
              <a:t>пречишћавања</a:t>
            </a:r>
            <a:endParaRPr lang="en-US" altLang="sr-Latn-RS" sz="2400" dirty="0"/>
          </a:p>
          <a:p>
            <a:pPr algn="just" eaLnBrk="1" hangingPunct="1">
              <a:buFont typeface="Arial" panose="020B0604020202020204" pitchFamily="34" charset="0"/>
              <a:buNone/>
            </a:pPr>
            <a:r>
              <a:rPr lang="en-US" altLang="sr-Latn-RS" sz="2400" dirty="0"/>
              <a:t>-</a:t>
            </a:r>
            <a:r>
              <a:rPr lang="en-US" altLang="sr-Latn-RS" sz="2400" dirty="0" err="1"/>
              <a:t>радиообележавање</a:t>
            </a:r>
            <a:r>
              <a:rPr lang="en-US" altLang="sr-Latn-RS" sz="2400" dirty="0"/>
              <a:t>  </a:t>
            </a:r>
            <a:r>
              <a:rPr lang="en-US" altLang="sr-Latn-RS" sz="2400" dirty="0" err="1"/>
              <a:t>крвних</a:t>
            </a:r>
            <a:r>
              <a:rPr lang="en-US" altLang="sr-Latn-RS" sz="2400" dirty="0"/>
              <a:t> </a:t>
            </a:r>
            <a:r>
              <a:rPr lang="en-US" altLang="sr-Latn-RS" sz="2400" dirty="0" err="1"/>
              <a:t>ћелија</a:t>
            </a:r>
            <a:r>
              <a:rPr lang="en-US" altLang="sr-Latn-RS" sz="2400" dirty="0"/>
              <a:t>; </a:t>
            </a:r>
          </a:p>
          <a:p>
            <a:pPr algn="just" eaLnBrk="1" hangingPunct="1">
              <a:buFont typeface="Arial" panose="020B0604020202020204" pitchFamily="34" charset="0"/>
              <a:buNone/>
            </a:pPr>
            <a:r>
              <a:rPr lang="en-US" altLang="sr-Latn-RS" sz="2400" dirty="0"/>
              <a:t>3-4. </a:t>
            </a:r>
            <a:r>
              <a:rPr lang="en-US" altLang="sr-Latn-RS" sz="2400" dirty="0" err="1">
                <a:solidFill>
                  <a:srgbClr val="FF0000"/>
                </a:solidFill>
              </a:rPr>
              <a:t>Аутоматизовани</a:t>
            </a:r>
            <a:r>
              <a:rPr lang="en-US" altLang="sr-Latn-RS" sz="2400" dirty="0">
                <a:solidFill>
                  <a:srgbClr val="FF0000"/>
                </a:solidFill>
              </a:rPr>
              <a:t> </a:t>
            </a:r>
            <a:r>
              <a:rPr lang="en-US" altLang="sr-Latn-RS" sz="2400" dirty="0" err="1">
                <a:solidFill>
                  <a:srgbClr val="FF0000"/>
                </a:solidFill>
              </a:rPr>
              <a:t>системи</a:t>
            </a:r>
            <a:r>
              <a:rPr lang="en-US" altLang="sr-Latn-RS" sz="2400" dirty="0">
                <a:solidFill>
                  <a:srgbClr val="FF0000"/>
                </a:solidFill>
              </a:rPr>
              <a:t> </a:t>
            </a:r>
            <a:r>
              <a:rPr lang="en-US" altLang="sr-Latn-RS" sz="2400" dirty="0" err="1"/>
              <a:t>се</a:t>
            </a:r>
            <a:r>
              <a:rPr lang="en-US" altLang="sr-Latn-RS" sz="2400" dirty="0"/>
              <a:t> </a:t>
            </a:r>
            <a:r>
              <a:rPr lang="en-US" altLang="sr-Latn-RS" sz="2400" dirty="0" err="1"/>
              <a:t>регулишу</a:t>
            </a:r>
            <a:r>
              <a:rPr lang="en-US" altLang="sr-Latn-RS" sz="2400" dirty="0"/>
              <a:t> </a:t>
            </a:r>
            <a:r>
              <a:rPr lang="en-US" altLang="sr-Latn-RS" sz="2400" dirty="0" err="1"/>
              <a:t>према</a:t>
            </a:r>
            <a:r>
              <a:rPr lang="en-US" altLang="sr-Latn-RS" sz="2400" dirty="0"/>
              <a:t> </a:t>
            </a:r>
            <a:r>
              <a:rPr lang="en-US" altLang="sr-Latn-RS" sz="2400" dirty="0" err="1"/>
              <a:t>захтеву</a:t>
            </a:r>
            <a:r>
              <a:rPr lang="en-US" altLang="sr-Latn-RS" sz="2400" dirty="0"/>
              <a:t> </a:t>
            </a:r>
            <a:r>
              <a:rPr lang="en-US" altLang="sr-Latn-RS" sz="2400" dirty="0" err="1"/>
              <a:t>Анекса</a:t>
            </a:r>
            <a:r>
              <a:rPr lang="en-US" altLang="sr-Latn-RS" sz="2400" dirty="0"/>
              <a:t> 11 </a:t>
            </a:r>
            <a:r>
              <a:rPr lang="en-US" altLang="sr-Latn-RS" sz="2400" dirty="0" err="1"/>
              <a:t>Добре</a:t>
            </a:r>
            <a:r>
              <a:rPr lang="en-US" altLang="sr-Latn-RS" sz="2400" dirty="0"/>
              <a:t> </a:t>
            </a:r>
            <a:r>
              <a:rPr lang="en-US" altLang="sr-Latn-RS" sz="2400" dirty="0" err="1"/>
              <a:t>произвођачке</a:t>
            </a:r>
            <a:r>
              <a:rPr lang="en-US" altLang="sr-Latn-RS" sz="2400" dirty="0"/>
              <a:t> </a:t>
            </a:r>
            <a:r>
              <a:rPr lang="en-US" altLang="sr-Latn-RS" sz="2400" dirty="0" err="1"/>
              <a:t>праксе</a:t>
            </a:r>
            <a:r>
              <a:rPr lang="en-US" altLang="sr-Latn-RS" sz="2400" dirty="0"/>
              <a:t> </a:t>
            </a:r>
            <a:r>
              <a:rPr lang="en-US" altLang="sr-Latn-RS" sz="2400" dirty="0" err="1"/>
              <a:t>Компјутеризовани</a:t>
            </a:r>
            <a:r>
              <a:rPr lang="en-US" altLang="sr-Latn-RS" sz="2400" dirty="0"/>
              <a:t> </a:t>
            </a:r>
            <a:r>
              <a:rPr lang="en-US" altLang="sr-Latn-RS" sz="2400" dirty="0" err="1"/>
              <a:t>системи</a:t>
            </a:r>
            <a:r>
              <a:rPr lang="en-US" altLang="sr-Latn-RS" sz="2400" dirty="0"/>
              <a:t>;</a:t>
            </a:r>
          </a:p>
          <a:p>
            <a:pPr algn="just" eaLnBrk="1" hangingPunct="1">
              <a:buFont typeface="Arial" panose="020B0604020202020204" pitchFamily="34" charset="0"/>
              <a:buNone/>
            </a:pPr>
            <a:r>
              <a:rPr lang="en-US" altLang="sr-Latn-RS" sz="2400" dirty="0"/>
              <a:t>3-5. </a:t>
            </a:r>
            <a:r>
              <a:rPr lang="en-US" altLang="sr-Latn-RS" sz="2400" dirty="0" err="1">
                <a:solidFill>
                  <a:srgbClr val="FF0000"/>
                </a:solidFill>
              </a:rPr>
              <a:t>Пречишћавање</a:t>
            </a:r>
            <a:r>
              <a:rPr lang="en-US" altLang="sr-Latn-RS" sz="2400" dirty="0"/>
              <a:t> </a:t>
            </a:r>
            <a:r>
              <a:rPr lang="en-US" altLang="sr-Latn-RS" sz="2400" dirty="0" err="1"/>
              <a:t>битно</a:t>
            </a:r>
            <a:r>
              <a:rPr lang="en-US" altLang="sr-Latn-RS" sz="2400" dirty="0"/>
              <a:t>  </a:t>
            </a:r>
            <a:r>
              <a:rPr lang="en-US" altLang="sr-Latn-RS" sz="2400" dirty="0" err="1"/>
              <a:t>утиче</a:t>
            </a:r>
            <a:r>
              <a:rPr lang="en-US" altLang="sr-Latn-RS" sz="2400" dirty="0"/>
              <a:t> </a:t>
            </a:r>
            <a:r>
              <a:rPr lang="en-US" altLang="sr-Latn-RS" sz="2400" dirty="0" err="1"/>
              <a:t>на</a:t>
            </a:r>
            <a:r>
              <a:rPr lang="en-US" altLang="sr-Latn-RS" sz="2400" dirty="0"/>
              <a:t>  </a:t>
            </a:r>
            <a:r>
              <a:rPr lang="en-US" altLang="sr-Latn-RS" sz="2400" dirty="0" err="1"/>
              <a:t>квалитет</a:t>
            </a:r>
            <a:r>
              <a:rPr lang="en-US" altLang="sr-Latn-RS" sz="2400" dirty="0"/>
              <a:t> </a:t>
            </a:r>
            <a:r>
              <a:rPr lang="en-US" altLang="sr-Latn-RS" sz="2400" dirty="0" err="1"/>
              <a:t>препарата</a:t>
            </a:r>
            <a:r>
              <a:rPr lang="en-US" altLang="sr-Latn-RS" sz="2400" dirty="0"/>
              <a:t> и </a:t>
            </a:r>
            <a:r>
              <a:rPr lang="en-US" altLang="sr-Latn-RS" sz="2400" dirty="0" err="1"/>
              <a:t>евалуира</a:t>
            </a:r>
            <a:r>
              <a:rPr lang="en-US" altLang="sr-Latn-RS" sz="2400" dirty="0"/>
              <a:t> </a:t>
            </a:r>
            <a:r>
              <a:rPr lang="en-US" altLang="sr-Latn-RS" sz="2400" dirty="0" err="1"/>
              <a:t>се</a:t>
            </a:r>
            <a:r>
              <a:rPr lang="en-US" altLang="sr-Latn-RS" sz="2400" dirty="0"/>
              <a:t> </a:t>
            </a:r>
            <a:r>
              <a:rPr lang="en-US" altLang="sr-Latn-RS" sz="2400" dirty="0" err="1"/>
              <a:t>преко</a:t>
            </a:r>
            <a:r>
              <a:rPr lang="en-US" altLang="sr-Latn-RS" sz="2400" dirty="0"/>
              <a:t> </a:t>
            </a:r>
            <a:r>
              <a:rPr lang="en-US" altLang="sr-Latn-RS" sz="2400" dirty="0" err="1"/>
              <a:t>испитивања</a:t>
            </a:r>
            <a:r>
              <a:rPr lang="en-US" altLang="sr-Latn-RS" sz="2400" dirty="0"/>
              <a:t> </a:t>
            </a:r>
            <a:r>
              <a:rPr lang="en-US" altLang="sr-Latn-RS" sz="2400" dirty="0" err="1"/>
              <a:t>радиохемијске</a:t>
            </a:r>
            <a:r>
              <a:rPr lang="en-US" altLang="sr-Latn-RS" sz="2400" dirty="0"/>
              <a:t>, </a:t>
            </a:r>
            <a:r>
              <a:rPr lang="en-US" altLang="sr-Latn-RS" sz="2400" dirty="0" err="1"/>
              <a:t>радионуклидне</a:t>
            </a:r>
            <a:r>
              <a:rPr lang="en-US" altLang="sr-Latn-RS" sz="2400" dirty="0"/>
              <a:t> и </a:t>
            </a:r>
            <a:r>
              <a:rPr lang="en-US" altLang="sr-Latn-RS" sz="2400" dirty="0" err="1"/>
              <a:t>хемијске</a:t>
            </a:r>
            <a:r>
              <a:rPr lang="en-US" altLang="sr-Latn-RS" sz="2400" dirty="0"/>
              <a:t> </a:t>
            </a:r>
            <a:r>
              <a:rPr lang="en-US" altLang="sr-Latn-RS" sz="2400" dirty="0" err="1"/>
              <a:t>чистоће</a:t>
            </a:r>
            <a:r>
              <a:rPr lang="en-US" altLang="sr-Latn-RS" sz="2400" dirty="0"/>
              <a:t>. </a:t>
            </a:r>
            <a:r>
              <a:rPr lang="en-US" altLang="sr-Latn-RS" sz="2400" dirty="0" err="1"/>
              <a:t>За</a:t>
            </a:r>
            <a:r>
              <a:rPr lang="en-US" altLang="sr-Latn-RS" sz="2400" dirty="0"/>
              <a:t> </a:t>
            </a:r>
            <a:r>
              <a:rPr lang="en-US" altLang="sr-Latn-RS" sz="2400" dirty="0" err="1"/>
              <a:t>парентералне</a:t>
            </a:r>
            <a:r>
              <a:rPr lang="en-US" altLang="sr-Latn-RS" sz="2400" dirty="0"/>
              <a:t> </a:t>
            </a:r>
            <a:r>
              <a:rPr lang="en-US" altLang="sr-Latn-RS" sz="2400" dirty="0" err="1"/>
              <a:t>препарате</a:t>
            </a:r>
            <a:r>
              <a:rPr lang="en-US" altLang="sr-Latn-RS" sz="2400" dirty="0"/>
              <a:t> </a:t>
            </a:r>
            <a:r>
              <a:rPr lang="en-US" altLang="sr-Latn-RS" sz="2400" dirty="0" err="1"/>
              <a:t>су</a:t>
            </a:r>
            <a:r>
              <a:rPr lang="en-US" altLang="sr-Latn-RS" sz="2400" dirty="0"/>
              <a:t> </a:t>
            </a:r>
            <a:r>
              <a:rPr lang="en-US" altLang="sr-Latn-RS" sz="2400" dirty="0" err="1"/>
              <a:t>битни</a:t>
            </a:r>
            <a:r>
              <a:rPr lang="en-US" altLang="sr-Latn-RS" sz="2400" dirty="0"/>
              <a:t> </a:t>
            </a:r>
            <a:r>
              <a:rPr lang="en-US" altLang="sr-Latn-RS" sz="2400" dirty="0">
                <a:solidFill>
                  <a:srgbClr val="C00000"/>
                </a:solidFill>
              </a:rPr>
              <a:t>bioburden и endotoxin  </a:t>
            </a:r>
            <a:r>
              <a:rPr lang="en-US" altLang="sr-Latn-RS" sz="2400" dirty="0" err="1">
                <a:solidFill>
                  <a:srgbClr val="C00000"/>
                </a:solidFill>
              </a:rPr>
              <a:t>тестови</a:t>
            </a:r>
            <a:r>
              <a:rPr lang="en-US" altLang="sr-Latn-RS" sz="2400" dirty="0">
                <a:solidFill>
                  <a:srgbClr val="C00000"/>
                </a:solidFill>
              </a:rPr>
              <a:t>; </a:t>
            </a:r>
          </a:p>
          <a:p>
            <a:pPr eaLnBrk="1" hangingPunct="1"/>
            <a:endParaRPr lang="en-US" altLang="sr-Latn-RS" sz="2400" dirty="0"/>
          </a:p>
        </p:txBody>
      </p:sp>
    </p:spTree>
    <p:extLst>
      <p:ext uri="{BB962C8B-B14F-4D97-AF65-F5344CB8AC3E}">
        <p14:creationId xmlns:p14="http://schemas.microsoft.com/office/powerpoint/2010/main" val="22576285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1828800" y="274638"/>
            <a:ext cx="8382000" cy="1143000"/>
          </a:xfrm>
        </p:spPr>
        <p:txBody>
          <a:bodyPr/>
          <a:lstStyle/>
          <a:p>
            <a:pPr eaLnBrk="1" hangingPunct="1"/>
            <a:r>
              <a:rPr lang="en-US" altLang="sr-Latn-RS" b="1" smtClean="0"/>
              <a:t>III.1. Монографија Ph.Eur. 5.19 (3)</a:t>
            </a:r>
            <a:endParaRPr lang="en-US" altLang="sr-Latn-RS" smtClean="0"/>
          </a:p>
        </p:txBody>
      </p:sp>
      <p:sp>
        <p:nvSpPr>
          <p:cNvPr id="3" name="Content Placeholder 2"/>
          <p:cNvSpPr>
            <a:spLocks noGrp="1"/>
          </p:cNvSpPr>
          <p:nvPr>
            <p:ph idx="1"/>
          </p:nvPr>
        </p:nvSpPr>
        <p:spPr>
          <a:xfrm>
            <a:off x="642257" y="1534887"/>
            <a:ext cx="9709150" cy="4909456"/>
          </a:xfrm>
        </p:spPr>
        <p:txBody>
          <a:bodyPr rtlCol="0">
            <a:normAutofit/>
          </a:bodyPr>
          <a:lstStyle/>
          <a:p>
            <a:pPr algn="just">
              <a:buNone/>
              <a:defRPr/>
            </a:pPr>
            <a:r>
              <a:rPr lang="x-none" dirty="0"/>
              <a:t>3-6. </a:t>
            </a:r>
            <a:r>
              <a:rPr lang="x-none" dirty="0">
                <a:solidFill>
                  <a:srgbClr val="FF0000"/>
                </a:solidFill>
              </a:rPr>
              <a:t>Формулација</a:t>
            </a:r>
            <a:r>
              <a:rPr lang="x-none" i="1" dirty="0">
                <a:solidFill>
                  <a:srgbClr val="FF0000"/>
                </a:solidFill>
              </a:rPr>
              <a:t>-</a:t>
            </a:r>
            <a:r>
              <a:rPr lang="x-none" i="1" dirty="0"/>
              <a:t>  </a:t>
            </a:r>
            <a:r>
              <a:rPr lang="x-none" dirty="0"/>
              <a:t>Обележено и пречишћено једињење се преводи у погодан облик за примену на пацијенту, при чему су за парентералне препарате  значајни параметри пХ, осмоларност, вискозитет, јонска јачина и растворљивост;</a:t>
            </a:r>
          </a:p>
          <a:p>
            <a:pPr algn="just">
              <a:buNone/>
              <a:defRPr/>
            </a:pPr>
            <a:r>
              <a:rPr lang="x-none" dirty="0"/>
              <a:t>3-7. </a:t>
            </a:r>
            <a:r>
              <a:rPr lang="x-none" dirty="0">
                <a:solidFill>
                  <a:srgbClr val="FF0000"/>
                </a:solidFill>
              </a:rPr>
              <a:t>Размеравање</a:t>
            </a:r>
            <a:r>
              <a:rPr lang="x-none" dirty="0"/>
              <a:t> у  финални фармацеутски облик (капсуле, бочице, шприцеви..)</a:t>
            </a:r>
            <a:r>
              <a:rPr lang="x-none" i="1" dirty="0"/>
              <a:t>, </a:t>
            </a:r>
            <a:r>
              <a:rPr lang="x-none" dirty="0"/>
              <a:t>при чему се обавезно користе  стерилне компоненте, а у циљу спречавања унакрсне контаминације, пре израде  следећег препарата, обезбеђује  се валидирани поступак чишћења;</a:t>
            </a:r>
            <a:endParaRPr lang="en-US" dirty="0"/>
          </a:p>
        </p:txBody>
      </p:sp>
    </p:spTree>
    <p:extLst>
      <p:ext uri="{BB962C8B-B14F-4D97-AF65-F5344CB8AC3E}">
        <p14:creationId xmlns:p14="http://schemas.microsoft.com/office/powerpoint/2010/main" val="5860587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1828800" y="274638"/>
            <a:ext cx="8382000" cy="1143000"/>
          </a:xfrm>
        </p:spPr>
        <p:txBody>
          <a:bodyPr/>
          <a:lstStyle/>
          <a:p>
            <a:pPr eaLnBrk="1" hangingPunct="1"/>
            <a:r>
              <a:rPr lang="en-US" altLang="sr-Latn-RS" b="1" smtClean="0"/>
              <a:t>III.1. Монографија Ph.Eur. 5.19 (4)</a:t>
            </a:r>
            <a:endParaRPr lang="en-US" altLang="sr-Latn-RS" smtClean="0"/>
          </a:p>
        </p:txBody>
      </p:sp>
      <p:sp>
        <p:nvSpPr>
          <p:cNvPr id="3" name="Content Placeholder 2"/>
          <p:cNvSpPr>
            <a:spLocks noGrp="1"/>
          </p:cNvSpPr>
          <p:nvPr>
            <p:ph idx="1"/>
          </p:nvPr>
        </p:nvSpPr>
        <p:spPr>
          <a:xfrm>
            <a:off x="838200" y="1417638"/>
            <a:ext cx="10515600" cy="4759325"/>
          </a:xfrm>
        </p:spPr>
        <p:txBody>
          <a:bodyPr rtlCol="0">
            <a:normAutofit/>
          </a:bodyPr>
          <a:lstStyle/>
          <a:p>
            <a:pPr algn="just">
              <a:buNone/>
              <a:defRPr/>
            </a:pPr>
            <a:r>
              <a:rPr lang="x-none" dirty="0"/>
              <a:t>3-8. </a:t>
            </a:r>
            <a:r>
              <a:rPr lang="x-none" i="1" dirty="0"/>
              <a:t> </a:t>
            </a:r>
            <a:r>
              <a:rPr lang="x-none" dirty="0">
                <a:solidFill>
                  <a:srgbClr val="FF0000"/>
                </a:solidFill>
              </a:rPr>
              <a:t>Стерилизација</a:t>
            </a:r>
            <a:r>
              <a:rPr lang="x-none" i="1" dirty="0">
                <a:solidFill>
                  <a:srgbClr val="FF0000"/>
                </a:solidFill>
              </a:rPr>
              <a:t> -</a:t>
            </a:r>
            <a:r>
              <a:rPr lang="x-none" dirty="0">
                <a:solidFill>
                  <a:srgbClr val="FF0000"/>
                </a:solidFill>
              </a:rPr>
              <a:t> </a:t>
            </a:r>
            <a:r>
              <a:rPr lang="x-none" dirty="0"/>
              <a:t>Завршна стерилизација најсигурније обезбеђује стерилност препарата. Међутим, у многим случајевима је могућ само поступак стерилне филтрације, којом  се добија асептичан препарат (израђен у изолатору </a:t>
            </a:r>
            <a:r>
              <a:rPr lang="x-none" dirty="0">
                <a:solidFill>
                  <a:srgbClr val="FF0000"/>
                </a:solidFill>
              </a:rPr>
              <a:t>класе А  </a:t>
            </a:r>
            <a:r>
              <a:rPr lang="x-none" dirty="0"/>
              <a:t>који се налази у простору са чистоћом најмање </a:t>
            </a:r>
            <a:r>
              <a:rPr lang="x-none" dirty="0">
                <a:solidFill>
                  <a:srgbClr val="FF0000"/>
                </a:solidFill>
              </a:rPr>
              <a:t>класе Д</a:t>
            </a:r>
            <a:r>
              <a:rPr lang="x-none" dirty="0"/>
              <a:t>). Обавезан је тест провере интегритета филтера, пре примене препарата  на пацијенту, осим када је полувреме распада радиоизотопа до</a:t>
            </a:r>
            <a:r>
              <a:rPr lang="en-US" dirty="0">
                <a:solidFill>
                  <a:srgbClr val="FF0000"/>
                </a:solidFill>
              </a:rPr>
              <a:t> </a:t>
            </a:r>
            <a:r>
              <a:rPr lang="x-none" dirty="0">
                <a:solidFill>
                  <a:srgbClr val="FF0000"/>
                </a:solidFill>
              </a:rPr>
              <a:t>5 </a:t>
            </a:r>
            <a:r>
              <a:rPr lang="x-none" dirty="0"/>
              <a:t>минута.</a:t>
            </a:r>
          </a:p>
          <a:p>
            <a:pPr algn="just">
              <a:buNone/>
              <a:defRPr/>
            </a:pPr>
            <a:r>
              <a:rPr lang="x-none" dirty="0"/>
              <a:t>     Затворени поступак  размеравања има предност над пуњењем отворених бочица, посебно у изради препарата за појединачног пацијента;</a:t>
            </a:r>
            <a:endParaRPr lang="en-US" dirty="0"/>
          </a:p>
        </p:txBody>
      </p:sp>
    </p:spTree>
    <p:extLst>
      <p:ext uri="{BB962C8B-B14F-4D97-AF65-F5344CB8AC3E}">
        <p14:creationId xmlns:p14="http://schemas.microsoft.com/office/powerpoint/2010/main" val="32250364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1981200" y="274638"/>
            <a:ext cx="8458200" cy="1143000"/>
          </a:xfrm>
        </p:spPr>
        <p:txBody>
          <a:bodyPr/>
          <a:lstStyle/>
          <a:p>
            <a:pPr eaLnBrk="1" hangingPunct="1"/>
            <a:r>
              <a:rPr lang="en-US" altLang="sr-Latn-RS" b="1" smtClean="0"/>
              <a:t>III.1. Монографија Ph.Eur. 5.19 (5)</a:t>
            </a:r>
            <a:endParaRPr lang="en-US" altLang="sr-Latn-RS" smtClean="0"/>
          </a:p>
        </p:txBody>
      </p:sp>
      <p:sp>
        <p:nvSpPr>
          <p:cNvPr id="3" name="Content Placeholder 2"/>
          <p:cNvSpPr>
            <a:spLocks noGrp="1"/>
          </p:cNvSpPr>
          <p:nvPr>
            <p:ph idx="1"/>
          </p:nvPr>
        </p:nvSpPr>
        <p:spPr>
          <a:xfrm>
            <a:off x="674914" y="1600201"/>
            <a:ext cx="9764486" cy="4525963"/>
          </a:xfrm>
        </p:spPr>
        <p:txBody>
          <a:bodyPr rtlCol="0">
            <a:normAutofit lnSpcReduction="10000"/>
          </a:bodyPr>
          <a:lstStyle/>
          <a:p>
            <a:pPr algn="just">
              <a:buNone/>
              <a:defRPr/>
            </a:pPr>
            <a:r>
              <a:rPr lang="x-none" dirty="0"/>
              <a:t>3.9. </a:t>
            </a:r>
            <a:r>
              <a:rPr lang="x-none" dirty="0">
                <a:solidFill>
                  <a:srgbClr val="FF0000"/>
                </a:solidFill>
              </a:rPr>
              <a:t>Аналитичка контрола-</a:t>
            </a:r>
            <a:r>
              <a:rPr lang="x-none" dirty="0"/>
              <a:t>Користе се квалификовани аналитички системи и валидиране методе према признатим стандардима, напр. </a:t>
            </a:r>
            <a:r>
              <a:rPr lang="en-US" dirty="0"/>
              <a:t>ICH Guideline Q2: Validation of Analytical Procedures: Text and Methodology)</a:t>
            </a:r>
            <a:r>
              <a:rPr lang="x-none" dirty="0"/>
              <a:t>, како за ингредијенте и полазне материјале, тако и за радиофармацеутске препарате.</a:t>
            </a:r>
          </a:p>
          <a:p>
            <a:pPr algn="just">
              <a:buNone/>
              <a:defRPr/>
            </a:pPr>
            <a:r>
              <a:rPr lang="x-none" dirty="0"/>
              <a:t>     </a:t>
            </a:r>
            <a:endParaRPr lang="en-US" dirty="0"/>
          </a:p>
          <a:p>
            <a:pPr algn="just">
              <a:buNone/>
              <a:defRPr/>
            </a:pPr>
            <a:r>
              <a:rPr lang="x-none" dirty="0"/>
              <a:t>Поред захтева индивидуалних монографија и опште монографије  за радиофармацеутике </a:t>
            </a:r>
            <a:r>
              <a:rPr lang="x-none" i="1" dirty="0"/>
              <a:t>(0125), </a:t>
            </a:r>
            <a:r>
              <a:rPr lang="x-none" dirty="0"/>
              <a:t>користе се и захтеви монографија </a:t>
            </a:r>
            <a:r>
              <a:rPr lang="en-US" i="1" dirty="0"/>
              <a:t>Pharmaceutical preparations (2619), 5.1.1. Methods of preparation of</a:t>
            </a:r>
            <a:r>
              <a:rPr lang="x-none" i="1" dirty="0"/>
              <a:t> </a:t>
            </a:r>
            <a:r>
              <a:rPr lang="en-US" i="1" dirty="0"/>
              <a:t>sterile products</a:t>
            </a:r>
            <a:r>
              <a:rPr lang="x-none" i="1" dirty="0"/>
              <a:t> </a:t>
            </a:r>
            <a:r>
              <a:rPr lang="en-US" i="1" dirty="0"/>
              <a:t> </a:t>
            </a:r>
            <a:r>
              <a:rPr lang="x-none" i="1" dirty="0"/>
              <a:t>i </a:t>
            </a:r>
            <a:r>
              <a:rPr lang="en-US" i="1" dirty="0"/>
              <a:t>5.4. Residual solvents</a:t>
            </a:r>
            <a:r>
              <a:rPr lang="x-none" i="1" dirty="0"/>
              <a:t>;</a:t>
            </a:r>
            <a:endParaRPr lang="en-US" i="1" dirty="0"/>
          </a:p>
        </p:txBody>
      </p:sp>
    </p:spTree>
    <p:extLst>
      <p:ext uri="{BB962C8B-B14F-4D97-AF65-F5344CB8AC3E}">
        <p14:creationId xmlns:p14="http://schemas.microsoft.com/office/powerpoint/2010/main" val="180862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20486"/>
            <a:ext cx="10515600" cy="6150427"/>
          </a:xfrm>
        </p:spPr>
        <p:txBody>
          <a:bodyPr>
            <a:normAutofit fontScale="92500"/>
          </a:bodyPr>
          <a:lstStyle/>
          <a:p>
            <a:pPr marL="228600" lvl="1">
              <a:lnSpc>
                <a:spcPct val="160000"/>
              </a:lnSpc>
              <a:spcBef>
                <a:spcPts val="1000"/>
              </a:spcBef>
            </a:pPr>
            <a:r>
              <a:rPr lang="ru-RU" dirty="0" smtClean="0"/>
              <a:t>Прорачуни радиоактивности</a:t>
            </a:r>
          </a:p>
          <a:p>
            <a:pPr lvl="1">
              <a:lnSpc>
                <a:spcPct val="160000"/>
              </a:lnSpc>
            </a:pPr>
            <a:r>
              <a:rPr lang="ru-RU" dirty="0" smtClean="0"/>
              <a:t>у односу на датум калибрације</a:t>
            </a:r>
          </a:p>
          <a:p>
            <a:pPr lvl="1">
              <a:lnSpc>
                <a:spcPct val="160000"/>
              </a:lnSpc>
            </a:pPr>
            <a:r>
              <a:rPr lang="ru-RU" dirty="0" smtClean="0"/>
              <a:t>за припрему хладног комплета из елуата генератора;</a:t>
            </a:r>
          </a:p>
          <a:p>
            <a:pPr lvl="1">
              <a:lnSpc>
                <a:spcPct val="160000"/>
              </a:lnSpc>
            </a:pPr>
            <a:r>
              <a:rPr lang="ru-RU" dirty="0" smtClean="0"/>
              <a:t>припрему појединачних доза за пацијенте</a:t>
            </a:r>
          </a:p>
          <a:p>
            <a:pPr marL="228600" lvl="1">
              <a:lnSpc>
                <a:spcPct val="160000"/>
              </a:lnSpc>
              <a:spcBef>
                <a:spcPts val="1000"/>
              </a:spcBef>
            </a:pPr>
            <a:r>
              <a:rPr lang="ru-RU" dirty="0" smtClean="0"/>
              <a:t>Предвидети могућности за настанак контаминације при раду са радиофармацеутимцима у течном стању, предузети мере да се спречи настанак контаминације</a:t>
            </a:r>
            <a:endParaRPr lang="sr-Cyrl-RS" dirty="0" smtClean="0"/>
          </a:p>
          <a:p>
            <a:pPr>
              <a:lnSpc>
                <a:spcPct val="160000"/>
              </a:lnSpc>
            </a:pPr>
            <a:r>
              <a:rPr lang="ru-RU" dirty="0" smtClean="0"/>
              <a:t>Процена времена када је могуће следеће елуирање генератора у ситуацијама када је потребно више пута днвено елуирати генератор</a:t>
            </a:r>
          </a:p>
          <a:p>
            <a:pPr lvl="1"/>
            <a:endParaRPr lang="ru-RU" dirty="0"/>
          </a:p>
        </p:txBody>
      </p:sp>
    </p:spTree>
    <p:extLst>
      <p:ext uri="{BB962C8B-B14F-4D97-AF65-F5344CB8AC3E}">
        <p14:creationId xmlns:p14="http://schemas.microsoft.com/office/powerpoint/2010/main" val="49545452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1828800" y="274638"/>
            <a:ext cx="8382000" cy="1143000"/>
          </a:xfrm>
        </p:spPr>
        <p:txBody>
          <a:bodyPr/>
          <a:lstStyle/>
          <a:p>
            <a:pPr eaLnBrk="1" hangingPunct="1"/>
            <a:r>
              <a:rPr lang="en-US" altLang="sr-Latn-RS" b="1" smtClean="0"/>
              <a:t>III.1. Монографија Ph.Eur. 5.19 (6)</a:t>
            </a:r>
            <a:endParaRPr lang="en-US" altLang="sr-Latn-RS" smtClean="0"/>
          </a:p>
        </p:txBody>
      </p:sp>
      <p:sp>
        <p:nvSpPr>
          <p:cNvPr id="55299" name="Content Placeholder 2"/>
          <p:cNvSpPr>
            <a:spLocks noGrp="1"/>
          </p:cNvSpPr>
          <p:nvPr>
            <p:ph idx="1"/>
          </p:nvPr>
        </p:nvSpPr>
        <p:spPr>
          <a:xfrm>
            <a:off x="1012371" y="1493839"/>
            <a:ext cx="9612086" cy="5059361"/>
          </a:xfrm>
        </p:spPr>
        <p:txBody>
          <a:bodyPr>
            <a:normAutofit/>
          </a:bodyPr>
          <a:lstStyle/>
          <a:p>
            <a:pPr algn="just" eaLnBrk="1" hangingPunct="1">
              <a:buFont typeface="Arial" panose="020B0604020202020204" pitchFamily="34" charset="0"/>
              <a:buNone/>
            </a:pPr>
            <a:r>
              <a:rPr lang="sr-Latn-RS" altLang="sr-Latn-RS" sz="2100" dirty="0"/>
              <a:t>3.10. </a:t>
            </a:r>
            <a:r>
              <a:rPr lang="sr-Latn-RS" altLang="sr-Latn-RS" sz="2100" dirty="0">
                <a:solidFill>
                  <a:srgbClr val="FF0000"/>
                </a:solidFill>
              </a:rPr>
              <a:t>Паковање-</a:t>
            </a:r>
            <a:r>
              <a:rPr lang="sr-Latn-RS" altLang="sr-Latn-RS" sz="2100" dirty="0"/>
              <a:t> Користи се  компатибилан паковни  материјал;</a:t>
            </a:r>
          </a:p>
          <a:p>
            <a:pPr algn="just" eaLnBrk="1" hangingPunct="1">
              <a:buFont typeface="Arial" panose="020B0604020202020204" pitchFamily="34" charset="0"/>
              <a:buNone/>
            </a:pPr>
            <a:r>
              <a:rPr lang="sr-Latn-RS" altLang="sr-Latn-RS" sz="2100" dirty="0"/>
              <a:t>3.11.  </a:t>
            </a:r>
            <a:r>
              <a:rPr lang="sr-Latn-RS" altLang="sr-Latn-RS" sz="2100" dirty="0">
                <a:solidFill>
                  <a:srgbClr val="FF0000"/>
                </a:solidFill>
              </a:rPr>
              <a:t>Обележавање паковања</a:t>
            </a:r>
          </a:p>
          <a:p>
            <a:pPr algn="just" eaLnBrk="1" hangingPunct="1">
              <a:buFont typeface="Arial" panose="020B0604020202020204" pitchFamily="34" charset="0"/>
              <a:buNone/>
            </a:pPr>
            <a:r>
              <a:rPr lang="sr-Latn-RS" altLang="sr-Latn-RS" sz="2100" dirty="0">
                <a:solidFill>
                  <a:srgbClr val="FF0000"/>
                </a:solidFill>
              </a:rPr>
              <a:t>-Примарно (унутрашње) паковање </a:t>
            </a:r>
            <a:r>
              <a:rPr lang="sr-Latn-RS" altLang="sr-Latn-RS" sz="2100" dirty="0"/>
              <a:t>садржи име препарата или активне супстанце, број серије односно име или идентификациони број пацијента, зависно од количине размереног препарата.</a:t>
            </a:r>
          </a:p>
          <a:p>
            <a:pPr algn="just" eaLnBrk="1" hangingPunct="1">
              <a:buFont typeface="Arial" panose="020B0604020202020204" pitchFamily="34" charset="0"/>
              <a:buNone/>
            </a:pPr>
            <a:r>
              <a:rPr lang="sr-Latn-RS" altLang="sr-Latn-RS" sz="2100" dirty="0"/>
              <a:t>     Течни и гасовити препарати садрже и податке за укупну радиоактивност у контејнеру</a:t>
            </a:r>
            <a:r>
              <a:rPr lang="en-US" altLang="sr-Latn-RS" sz="2100" dirty="0"/>
              <a:t>,</a:t>
            </a:r>
            <a:r>
              <a:rPr lang="sr-Latn-RS" altLang="sr-Latn-RS" sz="2100" dirty="0"/>
              <a:t>  или у мл у време калибрације, као и волумен пуњења.</a:t>
            </a:r>
          </a:p>
          <a:p>
            <a:pPr algn="just" eaLnBrk="1" hangingPunct="1">
              <a:buFont typeface="Arial" panose="020B0604020202020204" pitchFamily="34" charset="0"/>
              <a:buNone/>
            </a:pPr>
            <a:r>
              <a:rPr lang="sr-Latn-RS" altLang="sr-Latn-RS" sz="2100" dirty="0"/>
              <a:t>     Чврсти препарати садрже податке за укупну радиоактивност и, уколико је потребно, и време мерења. </a:t>
            </a:r>
          </a:p>
          <a:p>
            <a:pPr algn="just" eaLnBrk="1" hangingPunct="1">
              <a:buFont typeface="Arial" panose="020B0604020202020204" pitchFamily="34" charset="0"/>
              <a:buNone/>
            </a:pPr>
            <a:r>
              <a:rPr lang="sr-Latn-RS" altLang="sr-Latn-RS" sz="2100" dirty="0">
                <a:solidFill>
                  <a:srgbClr val="FF0000"/>
                </a:solidFill>
              </a:rPr>
              <a:t>-Спољње  паковање  </a:t>
            </a:r>
            <a:r>
              <a:rPr lang="sr-Latn-RS" altLang="sr-Latn-RS" sz="2100" dirty="0"/>
              <a:t>садржи садржај ексципијенаса, ако је потребно, место израде, пут примене, рок употребе и начин чувања, ако је потребно;</a:t>
            </a:r>
            <a:endParaRPr lang="en-US" altLang="sr-Latn-RS" sz="2100" dirty="0"/>
          </a:p>
        </p:txBody>
      </p:sp>
    </p:spTree>
    <p:extLst>
      <p:ext uri="{BB962C8B-B14F-4D97-AF65-F5344CB8AC3E}">
        <p14:creationId xmlns:p14="http://schemas.microsoft.com/office/powerpoint/2010/main" val="203079464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1741488" y="168275"/>
            <a:ext cx="8458200" cy="1143000"/>
          </a:xfrm>
        </p:spPr>
        <p:txBody>
          <a:bodyPr/>
          <a:lstStyle/>
          <a:p>
            <a:pPr eaLnBrk="1" hangingPunct="1"/>
            <a:r>
              <a:rPr lang="en-US" altLang="sr-Latn-RS" b="1" smtClean="0"/>
              <a:t>III.1. Монографија Ph.Eur. 5.19 (7)</a:t>
            </a:r>
            <a:endParaRPr lang="en-US" altLang="sr-Latn-RS" smtClean="0"/>
          </a:p>
        </p:txBody>
      </p:sp>
      <p:sp>
        <p:nvSpPr>
          <p:cNvPr id="56323" name="Content Placeholder 2"/>
          <p:cNvSpPr>
            <a:spLocks noGrp="1"/>
          </p:cNvSpPr>
          <p:nvPr>
            <p:ph idx="1"/>
          </p:nvPr>
        </p:nvSpPr>
        <p:spPr>
          <a:xfrm>
            <a:off x="653143" y="1374776"/>
            <a:ext cx="9776733" cy="4971595"/>
          </a:xfrm>
        </p:spPr>
        <p:txBody>
          <a:bodyPr/>
          <a:lstStyle/>
          <a:p>
            <a:pPr algn="just" eaLnBrk="1" hangingPunct="1">
              <a:buFont typeface="Arial" panose="020B0604020202020204" pitchFamily="34" charset="0"/>
              <a:buNone/>
            </a:pPr>
            <a:r>
              <a:rPr lang="sr-Latn-RS" altLang="sr-Latn-RS" sz="2300" dirty="0"/>
              <a:t>3.12.  </a:t>
            </a:r>
            <a:r>
              <a:rPr lang="sr-Latn-RS" altLang="sr-Latn-RS" sz="2300" dirty="0">
                <a:solidFill>
                  <a:srgbClr val="FF0000"/>
                </a:solidFill>
              </a:rPr>
              <a:t>Дозвола за примену (Release)- </a:t>
            </a:r>
            <a:r>
              <a:rPr lang="sr-Latn-RS" altLang="sr-Latn-RS" sz="2300" dirty="0"/>
              <a:t>С обзиром  да у моменту примене нису завршена сва испитивања квалитетa рaдиофармaцеутика, одлука о примени се доноси на основу успостављене листе испитивања која се заврше </a:t>
            </a:r>
            <a:r>
              <a:rPr lang="sr-Latn-RS" altLang="sr-Latn-RS" sz="2300" dirty="0">
                <a:solidFill>
                  <a:srgbClr val="C00000"/>
                </a:solidFill>
              </a:rPr>
              <a:t>пре примене</a:t>
            </a:r>
            <a:r>
              <a:rPr lang="sr-Latn-RS" altLang="sr-Latn-RS" sz="2300" dirty="0"/>
              <a:t>. Такође, прописан је и поступак у  случају добијања неодговарајућих резултатa, после примене препарата;</a:t>
            </a:r>
          </a:p>
          <a:p>
            <a:pPr algn="just" eaLnBrk="1" hangingPunct="1">
              <a:buFont typeface="Arial" panose="020B0604020202020204" pitchFamily="34" charset="0"/>
              <a:buNone/>
            </a:pPr>
            <a:r>
              <a:rPr lang="sr-Latn-RS" altLang="sr-Latn-RS" sz="2300" dirty="0"/>
              <a:t>3.13. </a:t>
            </a:r>
            <a:r>
              <a:rPr lang="sr-Latn-RS" altLang="sr-Latn-RS" sz="2300" dirty="0">
                <a:solidFill>
                  <a:srgbClr val="FF0000"/>
                </a:solidFill>
              </a:rPr>
              <a:t>Чување резeрвних  узорака- </a:t>
            </a:r>
            <a:r>
              <a:rPr lang="sr-Latn-RS" altLang="sr-Latn-RS" sz="2300" dirty="0"/>
              <a:t>Препарати који немају  дозволу за лек</a:t>
            </a:r>
            <a:r>
              <a:rPr lang="en-US" altLang="sr-Latn-RS" sz="2300" dirty="0"/>
              <a:t> (</a:t>
            </a:r>
            <a:r>
              <a:rPr lang="sr-Latn-RS" altLang="sr-Latn-RS" sz="2300" dirty="0"/>
              <a:t>нису</a:t>
            </a:r>
            <a:r>
              <a:rPr lang="en-US" altLang="sr-Latn-RS" sz="2300" dirty="0"/>
              <a:t> </a:t>
            </a:r>
            <a:r>
              <a:rPr lang="sr-Latn-RS" altLang="sr-Latn-RS" sz="2300" dirty="0"/>
              <a:t>регистровани</a:t>
            </a:r>
            <a:r>
              <a:rPr lang="en-US" altLang="sr-Latn-RS" sz="2300" dirty="0"/>
              <a:t>)</a:t>
            </a:r>
            <a:r>
              <a:rPr lang="sr-Latn-RS" altLang="sr-Latn-RS" sz="2300" dirty="0"/>
              <a:t>, чувају се месец дана после истека рока употребе, или месец дана после завршенe провере квалитета, зависно од тога који је рок дужи. Не предвиђа се чување  препарата  израђеног зa појединачног пацијента и радиообележених крвних ћелија;</a:t>
            </a:r>
          </a:p>
          <a:p>
            <a:pPr algn="just" eaLnBrk="1" hangingPunct="1">
              <a:buFont typeface="Arial" panose="020B0604020202020204" pitchFamily="34" charset="0"/>
              <a:buNone/>
            </a:pPr>
            <a:r>
              <a:rPr lang="sr-Latn-RS" altLang="sr-Latn-RS" sz="2300" dirty="0"/>
              <a:t>3.14. </a:t>
            </a:r>
            <a:r>
              <a:rPr lang="sr-Latn-RS" altLang="sr-Latn-RS" sz="2300" dirty="0">
                <a:solidFill>
                  <a:srgbClr val="FF0000"/>
                </a:solidFill>
              </a:rPr>
              <a:t>Израда радиообележених   крвних ћелија.</a:t>
            </a:r>
          </a:p>
          <a:p>
            <a:pPr eaLnBrk="1" hangingPunct="1"/>
            <a:endParaRPr lang="sr-Latn-RS" altLang="sr-Latn-RS" sz="2300" dirty="0"/>
          </a:p>
          <a:p>
            <a:pPr eaLnBrk="1" hangingPunct="1"/>
            <a:endParaRPr lang="en-US" altLang="sr-Latn-RS" sz="2300" dirty="0"/>
          </a:p>
        </p:txBody>
      </p:sp>
      <p:sp>
        <p:nvSpPr>
          <p:cNvPr id="56324" name="Rectangle 5"/>
          <p:cNvSpPr>
            <a:spLocks noChangeArrowheads="1"/>
          </p:cNvSpPr>
          <p:nvPr/>
        </p:nvSpPr>
        <p:spPr bwMode="auto">
          <a:xfrm>
            <a:off x="4667250" y="3244850"/>
            <a:ext cx="1857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RS" altLang="sr-Latn-RS" sz="1800"/>
          </a:p>
        </p:txBody>
      </p:sp>
    </p:spTree>
    <p:extLst>
      <p:ext uri="{BB962C8B-B14F-4D97-AF65-F5344CB8AC3E}">
        <p14:creationId xmlns:p14="http://schemas.microsoft.com/office/powerpoint/2010/main" val="3598785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37457"/>
            <a:ext cx="10515600" cy="6389914"/>
          </a:xfrm>
        </p:spPr>
        <p:txBody>
          <a:bodyPr>
            <a:normAutofit fontScale="77500" lnSpcReduction="20000"/>
          </a:bodyPr>
          <a:lstStyle/>
          <a:p>
            <a:pPr>
              <a:lnSpc>
                <a:spcPct val="160000"/>
              </a:lnSpc>
            </a:pPr>
            <a:r>
              <a:rPr lang="ru-RU" dirty="0" smtClean="0"/>
              <a:t>Производња и снабдевање:  </a:t>
            </a:r>
          </a:p>
          <a:p>
            <a:pPr lvl="1">
              <a:lnSpc>
                <a:spcPct val="160000"/>
              </a:lnSpc>
            </a:pPr>
            <a:r>
              <a:rPr lang="ru-RU" dirty="0" smtClean="0"/>
              <a:t>Делује као руководилац производње или надзорни фармацеут,  Израда стандардних оперативних поступака, Писање приручника за процедуре</a:t>
            </a:r>
          </a:p>
          <a:p>
            <a:pPr lvl="1">
              <a:lnSpc>
                <a:spcPct val="160000"/>
              </a:lnSpc>
            </a:pPr>
            <a:r>
              <a:rPr lang="ru-RU" dirty="0" smtClean="0"/>
              <a:t>Пријем материјала: Визуелна инспекција и мерење радиоактивности на одстојању 1м и на површини паковања, Отварање паковања, провера да ли има оштећења, провера времена калибрације и рока трајања </a:t>
            </a:r>
          </a:p>
          <a:p>
            <a:pPr marL="282575" lvl="1" indent="-282575">
              <a:lnSpc>
                <a:spcPct val="160000"/>
              </a:lnSpc>
            </a:pPr>
            <a:r>
              <a:rPr lang="ru-RU" sz="2800" dirty="0" smtClean="0"/>
              <a:t>Осигурање квалитета </a:t>
            </a:r>
          </a:p>
          <a:p>
            <a:pPr marL="457200" lvl="2" indent="347663">
              <a:lnSpc>
                <a:spcPct val="160000"/>
              </a:lnSpc>
            </a:pPr>
            <a:r>
              <a:rPr lang="ru-RU" sz="2600" dirty="0" smtClean="0"/>
              <a:t>Делујући као контролор квалитета</a:t>
            </a:r>
          </a:p>
          <a:p>
            <a:pPr marL="576263" lvl="1" indent="-173038">
              <a:lnSpc>
                <a:spcPct val="160000"/>
              </a:lnSpc>
              <a:tabLst>
                <a:tab pos="739775" algn="l"/>
              </a:tabLst>
            </a:pPr>
            <a:r>
              <a:rPr lang="ru-RU" sz="2600" dirty="0" smtClean="0"/>
              <a:t>Мониторинг животне средине и испитивање производа</a:t>
            </a:r>
          </a:p>
          <a:p>
            <a:pPr marL="739775" lvl="2" indent="-163513">
              <a:lnSpc>
                <a:spcPct val="160000"/>
              </a:lnSpc>
            </a:pPr>
            <a:r>
              <a:rPr lang="ru-RU" sz="2600" dirty="0" smtClean="0"/>
              <a:t>Надзор заштите извршилаца (због биолошке опасности повезане са обележавањем крвних зрнаца)</a:t>
            </a:r>
          </a:p>
          <a:p>
            <a:pPr lvl="1">
              <a:lnSpc>
                <a:spcPct val="160000"/>
              </a:lnSpc>
            </a:pPr>
            <a:r>
              <a:rPr lang="ru-RU" sz="2600" dirty="0" smtClean="0"/>
              <a:t>Вођење евиденције и документација</a:t>
            </a:r>
          </a:p>
          <a:p>
            <a:pPr lvl="1">
              <a:lnSpc>
                <a:spcPct val="160000"/>
              </a:lnSpc>
            </a:pPr>
            <a:r>
              <a:rPr lang="ru-RU" sz="2600" dirty="0" smtClean="0"/>
              <a:t>Ревизија процедура</a:t>
            </a:r>
          </a:p>
        </p:txBody>
      </p:sp>
    </p:spTree>
    <p:extLst>
      <p:ext uri="{BB962C8B-B14F-4D97-AF65-F5344CB8AC3E}">
        <p14:creationId xmlns:p14="http://schemas.microsoft.com/office/powerpoint/2010/main" val="19911449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4171"/>
            <a:ext cx="10515600" cy="6477000"/>
          </a:xfrm>
        </p:spPr>
        <p:txBody>
          <a:bodyPr>
            <a:normAutofit fontScale="70000" lnSpcReduction="20000"/>
          </a:bodyPr>
          <a:lstStyle/>
          <a:p>
            <a:pPr>
              <a:lnSpc>
                <a:spcPct val="150000"/>
              </a:lnSpc>
            </a:pPr>
            <a:r>
              <a:rPr lang="ru-RU" dirty="0" smtClean="0"/>
              <a:t>Набавка</a:t>
            </a:r>
            <a:endParaRPr lang="en-US" dirty="0" smtClean="0"/>
          </a:p>
          <a:p>
            <a:pPr lvl="1">
              <a:lnSpc>
                <a:spcPct val="150000"/>
              </a:lnSpc>
            </a:pPr>
            <a:r>
              <a:rPr lang="sr-Cyrl-RS" dirty="0" smtClean="0"/>
              <a:t>Одабир </a:t>
            </a:r>
            <a:r>
              <a:rPr lang="ru-RU" dirty="0" smtClean="0"/>
              <a:t>производа одговарајућег квалитета</a:t>
            </a:r>
          </a:p>
          <a:p>
            <a:pPr lvl="1">
              <a:lnSpc>
                <a:spcPct val="150000"/>
              </a:lnSpc>
            </a:pPr>
            <a:r>
              <a:rPr lang="ru-RU" dirty="0" smtClean="0"/>
              <a:t>Обнављање знања о статусу производа за лиценцу производа</a:t>
            </a:r>
          </a:p>
          <a:p>
            <a:pPr lvl="1">
              <a:lnSpc>
                <a:spcPct val="150000"/>
              </a:lnSpc>
            </a:pPr>
            <a:r>
              <a:rPr lang="ru-RU" dirty="0" smtClean="0"/>
              <a:t>Праћење информација о развоју нових производа</a:t>
            </a:r>
          </a:p>
          <a:p>
            <a:pPr lvl="1">
              <a:lnSpc>
                <a:spcPct val="150000"/>
              </a:lnSpc>
            </a:pPr>
            <a:r>
              <a:rPr lang="ru-RU" dirty="0" smtClean="0"/>
              <a:t>Набавка лекова за интервентне студије</a:t>
            </a:r>
          </a:p>
          <a:p>
            <a:pPr lvl="1">
              <a:lnSpc>
                <a:spcPct val="150000"/>
              </a:lnSpc>
            </a:pPr>
            <a:r>
              <a:rPr lang="ru-RU" dirty="0" smtClean="0"/>
              <a:t>Одржавање одговарајућих услова складиштења набављених предмета</a:t>
            </a:r>
          </a:p>
          <a:p>
            <a:pPr>
              <a:lnSpc>
                <a:spcPct val="150000"/>
              </a:lnSpc>
            </a:pPr>
            <a:r>
              <a:rPr lang="ru-RU" dirty="0" smtClean="0"/>
              <a:t>Надгледање нежељених догађаја </a:t>
            </a:r>
          </a:p>
          <a:p>
            <a:pPr lvl="1">
              <a:lnSpc>
                <a:spcPct val="150000"/>
              </a:lnSpc>
            </a:pPr>
            <a:r>
              <a:rPr lang="ru-RU" dirty="0" smtClean="0"/>
              <a:t>праћење нежељених догађаја, неуобичајене биодистрибуције, интеракције лекова , погрешне апликације , пријављивање инцидената</a:t>
            </a:r>
          </a:p>
          <a:p>
            <a:pPr>
              <a:lnSpc>
                <a:spcPct val="150000"/>
              </a:lnSpc>
            </a:pPr>
            <a:r>
              <a:rPr lang="ru-RU" dirty="0" smtClean="0"/>
              <a:t>Образовање и обука </a:t>
            </a:r>
          </a:p>
          <a:p>
            <a:pPr lvl="1">
              <a:lnSpc>
                <a:spcPct val="150000"/>
              </a:lnSpc>
            </a:pPr>
            <a:r>
              <a:rPr lang="ru-RU" dirty="0" smtClean="0"/>
              <a:t>Оспособљавање особља за захтеве добре произвођачке праксе</a:t>
            </a:r>
          </a:p>
          <a:p>
            <a:pPr>
              <a:lnSpc>
                <a:spcPct val="150000"/>
              </a:lnSpc>
            </a:pPr>
            <a:r>
              <a:rPr lang="ru-RU" dirty="0" smtClean="0"/>
              <a:t>Давање професионалних упутстава</a:t>
            </a:r>
          </a:p>
          <a:p>
            <a:pPr lvl="1">
              <a:lnSpc>
                <a:spcPct val="150000"/>
              </a:lnSpc>
            </a:pPr>
            <a:r>
              <a:rPr lang="ru-RU" dirty="0" smtClean="0"/>
              <a:t>Припрема информативних летака за пацијенте</a:t>
            </a:r>
          </a:p>
          <a:p>
            <a:pPr lvl="1">
              <a:lnSpc>
                <a:spcPct val="150000"/>
              </a:lnSpc>
            </a:pPr>
            <a:r>
              <a:rPr lang="ru-RU" dirty="0" smtClean="0"/>
              <a:t>Употреба лекова у интервентним поступцима</a:t>
            </a:r>
          </a:p>
          <a:p>
            <a:pPr lvl="1">
              <a:lnSpc>
                <a:spcPct val="150000"/>
              </a:lnSpc>
            </a:pPr>
            <a:r>
              <a:rPr lang="ru-RU" dirty="0" smtClean="0"/>
              <a:t>Писање процедура за безбедно руковање радиофармецутицима</a:t>
            </a:r>
            <a:endParaRPr lang="en-US" dirty="0"/>
          </a:p>
        </p:txBody>
      </p:sp>
    </p:spTree>
    <p:extLst>
      <p:ext uri="{BB962C8B-B14F-4D97-AF65-F5344CB8AC3E}">
        <p14:creationId xmlns:p14="http://schemas.microsoft.com/office/powerpoint/2010/main" val="3070682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9743"/>
            <a:ext cx="10515600" cy="6738257"/>
          </a:xfrm>
        </p:spPr>
        <p:txBody>
          <a:bodyPr>
            <a:noAutofit/>
          </a:bodyPr>
          <a:lstStyle/>
          <a:p>
            <a:pPr>
              <a:lnSpc>
                <a:spcPct val="170000"/>
              </a:lnSpc>
            </a:pPr>
            <a:r>
              <a:rPr lang="ru-RU" sz="1600" dirty="0" smtClean="0"/>
              <a:t>Учешће у клиничким испитивањима:</a:t>
            </a:r>
          </a:p>
          <a:p>
            <a:pPr lvl="1">
              <a:lnSpc>
                <a:spcPct val="170000"/>
              </a:lnSpc>
            </a:pPr>
            <a:r>
              <a:rPr lang="ru-RU" sz="1400" dirty="0" smtClean="0"/>
              <a:t> Набавка и чување залиха за клиничка испитивања</a:t>
            </a:r>
          </a:p>
          <a:p>
            <a:pPr lvl="1">
              <a:lnSpc>
                <a:spcPct val="170000"/>
              </a:lnSpc>
            </a:pPr>
            <a:r>
              <a:rPr lang="ru-RU" sz="1400" dirty="0" smtClean="0"/>
              <a:t>Развој система добре производне праксе за припрему материјала за клиничка испитивања</a:t>
            </a:r>
          </a:p>
          <a:p>
            <a:pPr lvl="1">
              <a:lnSpc>
                <a:spcPct val="170000"/>
              </a:lnSpc>
            </a:pPr>
            <a:r>
              <a:rPr lang="ru-RU" sz="1400" dirty="0" smtClean="0"/>
              <a:t>Документација о пријему, чувању, издавању, администрацији и уништавању залиха које се користе у клиничким испитивањима</a:t>
            </a:r>
          </a:p>
          <a:p>
            <a:pPr>
              <a:lnSpc>
                <a:spcPct val="170000"/>
              </a:lnSpc>
            </a:pPr>
            <a:r>
              <a:rPr lang="ru-RU" sz="1600" dirty="0" smtClean="0"/>
              <a:t>Истраживање и развој</a:t>
            </a:r>
          </a:p>
          <a:p>
            <a:pPr lvl="1">
              <a:lnSpc>
                <a:spcPct val="170000"/>
              </a:lnSpc>
            </a:pPr>
            <a:r>
              <a:rPr lang="ru-RU" sz="1400" dirty="0" smtClean="0"/>
              <a:t> Предузимање пројеката</a:t>
            </a:r>
          </a:p>
          <a:p>
            <a:pPr lvl="1">
              <a:lnSpc>
                <a:spcPct val="170000"/>
              </a:lnSpc>
            </a:pPr>
            <a:r>
              <a:rPr lang="ru-RU" sz="1400" dirty="0" smtClean="0"/>
              <a:t>Учешће у интердисциплинарним пројектима</a:t>
            </a:r>
          </a:p>
          <a:p>
            <a:pPr lvl="1">
              <a:lnSpc>
                <a:spcPct val="170000"/>
              </a:lnSpc>
            </a:pPr>
            <a:r>
              <a:rPr lang="ru-RU" sz="1400" dirty="0" smtClean="0"/>
              <a:t>Пружање научне и техничке подршке другим истраживачким студијама у оквиру болнице или академског окружења</a:t>
            </a:r>
          </a:p>
          <a:p>
            <a:pPr>
              <a:lnSpc>
                <a:spcPct val="170000"/>
              </a:lnSpc>
            </a:pPr>
            <a:r>
              <a:rPr lang="ru-RU" sz="1600" dirty="0" smtClean="0"/>
              <a:t>Професионалне активности</a:t>
            </a:r>
          </a:p>
          <a:p>
            <a:pPr lvl="1">
              <a:lnSpc>
                <a:spcPct val="170000"/>
              </a:lnSpc>
            </a:pPr>
            <a:r>
              <a:rPr lang="ru-RU" sz="1400" dirty="0" smtClean="0"/>
              <a:t> Укључивање у болничке комитете (укључујући безбедност од зрачења) и повезане активности</a:t>
            </a:r>
          </a:p>
          <a:p>
            <a:pPr lvl="1">
              <a:lnSpc>
                <a:spcPct val="170000"/>
              </a:lnSpc>
            </a:pPr>
            <a:r>
              <a:rPr lang="ru-RU" sz="1400" dirty="0" smtClean="0"/>
              <a:t>рад одбора са релевантним професионалним друштвима</a:t>
            </a:r>
          </a:p>
          <a:p>
            <a:pPr>
              <a:lnSpc>
                <a:spcPct val="170000"/>
              </a:lnSpc>
            </a:pPr>
            <a:r>
              <a:rPr lang="ru-RU" sz="1600" dirty="0" smtClean="0"/>
              <a:t>Образовање и обука </a:t>
            </a:r>
          </a:p>
          <a:p>
            <a:pPr lvl="1">
              <a:lnSpc>
                <a:spcPct val="170000"/>
              </a:lnSpc>
            </a:pPr>
            <a:r>
              <a:rPr lang="ru-RU" sz="1400" dirty="0" smtClean="0"/>
              <a:t>Образовање и обука осталих група особља </a:t>
            </a:r>
          </a:p>
          <a:p>
            <a:pPr lvl="1">
              <a:lnSpc>
                <a:spcPct val="170000"/>
              </a:lnSpc>
            </a:pPr>
            <a:r>
              <a:rPr lang="ru-RU" sz="1400" dirty="0" smtClean="0"/>
              <a:t>Састанци особља, клинички састанци</a:t>
            </a:r>
            <a:endParaRPr lang="en-US" sz="1400" dirty="0"/>
          </a:p>
        </p:txBody>
      </p:sp>
    </p:spTree>
    <p:extLst>
      <p:ext uri="{BB962C8B-B14F-4D97-AF65-F5344CB8AC3E}">
        <p14:creationId xmlns:p14="http://schemas.microsoft.com/office/powerpoint/2010/main" val="2362031136"/>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4725</Words>
  <Application>Microsoft Office PowerPoint</Application>
  <PresentationFormat>Widescreen</PresentationFormat>
  <Paragraphs>329</Paragraphs>
  <Slides>61</Slides>
  <Notes>4</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61</vt:i4>
      </vt:variant>
    </vt:vector>
  </HeadingPairs>
  <TitlesOfParts>
    <vt:vector size="73" baseType="lpstr">
      <vt:lpstr>Arial</vt:lpstr>
      <vt:lpstr>Calibri</vt:lpstr>
      <vt:lpstr>Calibri Light</vt:lpstr>
      <vt:lpstr>Cambria</vt:lpstr>
      <vt:lpstr>Rockwell</vt:lpstr>
      <vt:lpstr>Rockwell Condensed</vt:lpstr>
      <vt:lpstr>Times New Roman</vt:lpstr>
      <vt:lpstr>Trebuchet MS</vt:lpstr>
      <vt:lpstr>Wingdings</vt:lpstr>
      <vt:lpstr>Wingdings 3</vt:lpstr>
      <vt:lpstr>Office Theme</vt:lpstr>
      <vt:lpstr>Wood Type</vt:lpstr>
      <vt:lpstr>РАДИОФАРМАЦИЈА  Основни принципи рада у нуклеарно-медицинксим центрима НАСТАВНА ЈЕДИНИЦА 10 </vt:lpstr>
      <vt:lpstr>PowerPoint Presentation</vt:lpstr>
      <vt:lpstr>PowerPoint Presentation</vt:lpstr>
      <vt:lpstr>PowerPoint Presentation</vt:lpstr>
      <vt:lpstr>Улога радиофармацеута</vt:lpstr>
      <vt:lpstr>PowerPoint Presentation</vt:lpstr>
      <vt:lpstr>PowerPoint Presentation</vt:lpstr>
      <vt:lpstr>PowerPoint Presentation</vt:lpstr>
      <vt:lpstr>PowerPoint Presentation</vt:lpstr>
      <vt:lpstr>PowerPoint Presentation</vt:lpstr>
      <vt:lpstr>Сумарно</vt:lpstr>
      <vt:lpstr>Припремање радиофармацеутика</vt:lpstr>
      <vt:lpstr>Припремање радиофармацеутика</vt:lpstr>
      <vt:lpstr>PowerPoint Presentation</vt:lpstr>
      <vt:lpstr>Правилник о границама излагања Сл.глс. РС 86/2011</vt:lpstr>
      <vt:lpstr>PowerPoint Presentation</vt:lpstr>
      <vt:lpstr>PowerPoint Presentation</vt:lpstr>
      <vt:lpstr>PowerPoint Presentation</vt:lpstr>
      <vt:lpstr>PowerPoint Presentation</vt:lpstr>
      <vt:lpstr> ПРЕГЛЕД ПРОПИСА (1) </vt:lpstr>
      <vt:lpstr>ПРЕГЛЕД ПРОПИСА (2) </vt:lpstr>
      <vt:lpstr> I.1. 1. Закон о лековима и медицинским средствима (1)</vt:lpstr>
      <vt:lpstr> I.1. 1. Закон о лековима и медицинским средствима (2)</vt:lpstr>
      <vt:lpstr> I.1. 2.ПРАВИЛНИК О УСЛОВИМА ЗА ПРОИЗВОДЊУ ЛЕКОВА..... </vt:lpstr>
      <vt:lpstr>  I.1. 2.ПРОИЗВОДЊА РАДИОФАРМАЦЕУТСКИХ ЛЕКОВА(1) (чл. 43-55)</vt:lpstr>
      <vt:lpstr> I.1. 2. ПРОИЗВОДЊА РАДИОФAРМАЦЕУТСКИХ ЛЕКОВА(2)  (чл. 43-55)</vt:lpstr>
      <vt:lpstr> I.1. 2. ПРОИЗВОДЊА РАДИОФAРМАЦЕУТСКИХ ЛЕКОВА (2)  (чл. 43-55)</vt:lpstr>
      <vt:lpstr> I.1.  2.ПРОИЗВОДЊА РАДИОФАРМАЦЕУТСКИХ ЛЕКОВА(3) (чл. 43-55)</vt:lpstr>
      <vt:lpstr> I.1.  2.ПРОИЗВОДЊА РАДИОФАРМАЦЕУТСКИХ ЛЕКОВА(3) (чл. 43-55)</vt:lpstr>
      <vt:lpstr>  I.1. 2.ПРОИЗВOДЊА РАДИОФАРМАЦЕУТСКИХ ЛЕKОВА(4) (чл. 43-55)</vt:lpstr>
      <vt:lpstr> I.1. 2. ПРОИЗВОДЊА РАДИОФАРМАЦЕУТСКИХ ЛЕКОВА (5) (чл. 43-55)</vt:lpstr>
      <vt:lpstr> I.1. 2. ПРОИЗВОДЊА РАДИОФАРМАЦЕУТСКИХ ЛЕКОВА (5) (чл. 43-55)</vt:lpstr>
      <vt:lpstr> I.1. 2. ПРОИЗВОДЊА РАДИОФАРМАЦЕУТСКИХ ЛЕКОВА(6) (чл. 43-55)</vt:lpstr>
      <vt:lpstr> I.1. 2. ПРОИЗВОДЊА РАДИОФАРМАЦЕУТСКИХ ЛЕКОВА(6) (чл. 43-55)</vt:lpstr>
      <vt:lpstr> I.1. 2.ПРОИЗВОДЊА РАДИОФAРМАЦЕУТСКИХ ЛЕКОВА(7) (чл. 43-55)</vt:lpstr>
      <vt:lpstr> I.1. 2.ПРОИЗВОДЊА РАДИОФАРМАЦЕУТСКИХ ЛЕКОВА(8) (чл. 43-55)</vt:lpstr>
      <vt:lpstr> I.1. 2.ПРОИЗВОДЊА РАДИОФАРМАЦЕУТСКИХ ЛЕКОВА(9) (чл. 43-55)</vt:lpstr>
      <vt:lpstr> I.1. 3.Правилник о условима за промет на велико лекова и медицинских средстава.....(1) </vt:lpstr>
      <vt:lpstr> I.1. 3.Правилник о условима за промет на велико лекова и медицинских средстава.....(1) </vt:lpstr>
      <vt:lpstr> I.1. 3.Правилник о условима за промет на велико лекова и медицинских средстава.....(2) </vt:lpstr>
      <vt:lpstr> I.1. 3.Правилник о условима за промет на велико лекова и медицинских средстава.....(2) </vt:lpstr>
      <vt:lpstr>     I.1. 4.Правилник о садржају и начину обележавања паковања лека......(1)</vt:lpstr>
      <vt:lpstr>     I.1. 4.Правилник о садржају и начину обележавања паковања лека......(1)</vt:lpstr>
      <vt:lpstr> I.1. 4.Правилник о садржају и начину обележавања паковања лека......(2)</vt:lpstr>
      <vt:lpstr>PowerPoint Presentation</vt:lpstr>
      <vt:lpstr> I.1. 4.Правилник о садржају и начину обележавањa пaковања лекa......(3)</vt:lpstr>
      <vt:lpstr>I.2. ДПП-Анекс 3-Производња радиофармацеутских лекова (2)</vt:lpstr>
      <vt:lpstr>I.2. ДПП-Анекс 3- Производња радиофармацеутских лекова (3)</vt:lpstr>
      <vt:lpstr>I.2. ДПП-Анекс 3- Производња радиофармацеутских лекова (4)</vt:lpstr>
      <vt:lpstr>I.2. ДПП-Анекс 3- Производња радиофармацеутских лекова (5)</vt:lpstr>
      <vt:lpstr>I.2. ДПП-Анекс 3- Производња радиофармацеутских лекова (6)</vt:lpstr>
      <vt:lpstr>I.2. ДПП-Анекс 3- Производња радиофармацеутских лекова (7)</vt:lpstr>
      <vt:lpstr> I.2. ДПП-Анекс 3- Производња радиофармацеутских лекова (8)</vt:lpstr>
      <vt:lpstr>II.Европска фармакопеја</vt:lpstr>
      <vt:lpstr>III.1.Монографија Ph.Eur. 5.19 (1)</vt:lpstr>
      <vt:lpstr>III.1. Монографија Ph.Eur. 5.19 (2)</vt:lpstr>
      <vt:lpstr>III.1. Монографија Ph.Eur. 5.19 (3)</vt:lpstr>
      <vt:lpstr>III.1. Монографија Ph.Eur. 5.19 (4)</vt:lpstr>
      <vt:lpstr>III.1. Монографија Ph.Eur. 5.19 (5)</vt:lpstr>
      <vt:lpstr>III.1. Монографија Ph.Eur. 5.19 (6)</vt:lpstr>
      <vt:lpstr>III.1. Монографија Ph.Eur. 5.19 (7)</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Vladimir Ignjatovic</dc:creator>
  <cp:lastModifiedBy>Vladimir Vukomanovic</cp:lastModifiedBy>
  <cp:revision>22</cp:revision>
  <dcterms:created xsi:type="dcterms:W3CDTF">2021-01-28T07:35:30Z</dcterms:created>
  <dcterms:modified xsi:type="dcterms:W3CDTF">2021-01-29T07:54:37Z</dcterms:modified>
</cp:coreProperties>
</file>